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ppt/_rels/presentation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11.xml.rels" ContentType="application/vnd.openxmlformats-package.relationships+xml"/>
  <Override PartName="/ppt/slides/_rels/slide19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20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21.xml.rels" ContentType="application/vnd.openxmlformats-package.relationships+xml"/>
  <Override PartName="/ppt/slides/_rels/slide10.xml.rels" ContentType="application/vnd.openxmlformats-package.relationships+xml"/>
  <Override PartName="/ppt/slides/_rels/slide18.xml.rels" ContentType="application/vnd.openxmlformats-package.relationships+xml"/>
  <Override PartName="/ppt/slides/_rels/slide17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_rels/slide9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media/image29.jpeg" ContentType="image/jpeg"/>
  <Override PartName="/ppt/media/image8.png" ContentType="image/png"/>
  <Override PartName="/ppt/media/image6.png" ContentType="image/png"/>
  <Override PartName="/ppt/media/image3.png" ContentType="image/png"/>
  <Override PartName="/ppt/media/image2.png" ContentType="image/png"/>
  <Override PartName="/ppt/media/image5.png" ContentType="image/png"/>
  <Override PartName="/ppt/media/image9.png" ContentType="image/png"/>
  <Override PartName="/ppt/media/image10.jpeg" ContentType="image/jpeg"/>
  <Override PartName="/ppt/media/image15.png" ContentType="image/png"/>
  <Override PartName="/ppt/media/image13.png" ContentType="image/png"/>
  <Override PartName="/ppt/media/image12.png" ContentType="image/png"/>
  <Override PartName="/ppt/media/image11.png" ContentType="image/png"/>
  <Override PartName="/ppt/media/image7.jpeg" ContentType="image/jpeg"/>
  <Override PartName="/ppt/media/image16.png" ContentType="image/png"/>
  <Override PartName="/ppt/media/image1.jpeg" ContentType="image/jpeg"/>
  <Override PartName="/ppt/media/image14.png" ContentType="image/png"/>
  <Override PartName="/ppt/media/image4.jpeg" ContentType="image/jpe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7.png" ContentType="image/png"/>
  <Override PartName="/ppt/media/image31.png" ContentType="image/png"/>
  <Override PartName="/ppt/media/image24.png" ContentType="image/png"/>
  <Override PartName="/ppt/media/image30.png" ContentType="image/png"/>
  <Override PartName="/ppt/media/image23.png" ContentType="image/png"/>
  <Override PartName="/ppt/media/image26.png" ContentType="image/png"/>
  <Override PartName="/ppt/media/image28.png" ContentType="image/png"/>
  <Override PartName="/ppt/media/image25.png" ContentType="image/png"/>
  <Override PartName="/ppt/presProps.xml" ContentType="application/vnd.openxmlformats-officedocument.presentationml.presProps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_rels/slideLayout3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9.xml.rels" ContentType="application/vnd.openxmlformats-package.relationships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_rels/.rels" ContentType="application/vnd.openxmlformats-package.relationship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C1DF407-0799-4938-973C-FB64AF7C96F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0D79ACD-C3FB-4177-A48E-04BEA491350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5E5BA69-5623-48D7-B716-6DD7B8F398E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75F3613-F207-495A-8061-D1F35F5853B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FAF26A7-4390-4C0B-892E-C7C12051CB5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1434600" y="296640"/>
            <a:ext cx="6274800" cy="351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3DF0393-8DE7-408C-9421-2C58EB69494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A2959E8-370F-4582-9977-C9D4A48D16D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F8B8A4D-EC0C-4E4B-9BD3-E4492591205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2352A9C-8760-45A1-8A12-1F2087E40D9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7ACE430-73D9-4615-B6BE-76AB7001B50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BE2ABF8-5975-4B9E-87E7-6460C1F22F7D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AF1A6A4-FB9B-42C6-958D-058FD327C2D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693B920F-63E3-43FA-A3AC-536E9F39207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E5B51423-A32D-4EFE-AAC5-38ADEC48ACE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CBD17C0E-0D66-4588-81F6-5496F148D45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EED2447-2C01-47F4-B965-F42A7020E2E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FE31ECB-E4D1-4CD3-BF98-EB0BA78D476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1434600" y="296640"/>
            <a:ext cx="6274800" cy="351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2BD06787-5C07-4F3D-AD11-0D43C711885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A33BE98-9F44-4974-ACFA-577BEF56CC5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1534121B-E2B9-4AD5-B0A2-44B5B47C0D5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F781C5B-6F09-4EB1-A60F-DC189FB28AC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4C6F2FA-52A4-4C8C-9E9C-E25F5B7660B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FD763F69-B098-4262-A73D-9C2C01CB7F9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1E9C6AD9-14A4-4B5E-A0F9-3A3E22A1CF1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27771A87-8CBA-460F-9FBC-2C4AE38223D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6B40E368-C5DA-442F-9BA5-AE1EB1D275C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0D75A260-1E8B-4593-B630-D267F809F49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86C89531-2196-4DE0-8DE0-2AC68B259A3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F6DBFB8D-9C62-4813-AEB8-46CD3C10122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1434600" y="296640"/>
            <a:ext cx="6274800" cy="351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B7463F60-67CA-4C3B-B830-A30A14D79D9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88EB1BB7-E734-4F6F-8FB5-D4B47DE534B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2D77203C-EC64-4E16-8E4D-8CA98023F21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CCCC165F-C4DC-47FA-AD58-58A7ED7930F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7A7D4529-1B80-4FEA-8A99-B8696A4853B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49989E52-9A14-4392-AFCF-47E5502879E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1800" spc="-1" strike="noStrike">
              <a:latin typeface="Calibri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1800" spc="-1" strike="noStrike"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04B215A8-B4FA-488A-A89C-66E9CB26C6BF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jpe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Relationship Id="rId9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7.jpe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Relationship Id="rId9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bg object 16" descr=""/>
          <p:cNvPicPr/>
          <p:nvPr/>
        </p:nvPicPr>
        <p:blipFill>
          <a:blip r:embed="rId2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0">
            <a:noFill/>
          </a:ln>
        </p:spPr>
      </p:pic>
      <p:sp>
        <p:nvSpPr>
          <p:cNvPr id="1" name="bg object 17"/>
          <p:cNvSpPr/>
          <p:nvPr/>
        </p:nvSpPr>
        <p:spPr>
          <a:xfrm>
            <a:off x="654480" y="262800"/>
            <a:ext cx="8238600" cy="6333840"/>
          </a:xfrm>
          <a:custGeom>
            <a:avLst/>
            <a:gdLst/>
            <a:ahLst/>
            <a:rect l="l" t="t" r="r" b="b"/>
            <a:pathLst>
              <a:path w="8239125" h="6334125">
                <a:moveTo>
                  <a:pt x="8238744" y="0"/>
                </a:moveTo>
                <a:lnTo>
                  <a:pt x="0" y="0"/>
                </a:lnTo>
                <a:lnTo>
                  <a:pt x="0" y="6333744"/>
                </a:lnTo>
                <a:lnTo>
                  <a:pt x="8238744" y="6333744"/>
                </a:lnTo>
                <a:lnTo>
                  <a:pt x="8238744" y="0"/>
                </a:lnTo>
                <a:close/>
              </a:path>
            </a:pathLst>
          </a:custGeom>
          <a:solidFill>
            <a:srgbClr val="ffffff">
              <a:alpha val="7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bg object 18"/>
          <p:cNvSpPr/>
          <p:nvPr/>
        </p:nvSpPr>
        <p:spPr>
          <a:xfrm>
            <a:off x="654480" y="262800"/>
            <a:ext cx="8238600" cy="6333840"/>
          </a:xfrm>
          <a:custGeom>
            <a:avLst/>
            <a:gdLst/>
            <a:ahLst/>
            <a:rect l="l" t="t" r="r" b="b"/>
            <a:pathLst>
              <a:path w="8239125" h="6334125">
                <a:moveTo>
                  <a:pt x="0" y="6333744"/>
                </a:moveTo>
                <a:lnTo>
                  <a:pt x="8238744" y="6333744"/>
                </a:lnTo>
                <a:lnTo>
                  <a:pt x="8238744" y="0"/>
                </a:lnTo>
                <a:lnTo>
                  <a:pt x="0" y="0"/>
                </a:lnTo>
                <a:lnTo>
                  <a:pt x="0" y="6333744"/>
                </a:lnTo>
                <a:close/>
              </a:path>
            </a:pathLst>
          </a:custGeom>
          <a:noFill/>
          <a:ln w="25908">
            <a:solidFill>
              <a:srgbClr val="85d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3" name="bg object 19" descr=""/>
          <p:cNvPicPr/>
          <p:nvPr/>
        </p:nvPicPr>
        <p:blipFill>
          <a:blip r:embed="rId3"/>
          <a:stretch/>
        </p:blipFill>
        <p:spPr>
          <a:xfrm>
            <a:off x="7307640" y="213480"/>
            <a:ext cx="1656360" cy="1578600"/>
          </a:xfrm>
          <a:prstGeom prst="rect">
            <a:avLst/>
          </a:prstGeom>
          <a:ln w="0">
            <a:noFill/>
          </a:ln>
        </p:spPr>
      </p:pic>
      <p:pic>
        <p:nvPicPr>
          <p:cNvPr id="4" name="bg object 20" descr=""/>
          <p:cNvPicPr/>
          <p:nvPr/>
        </p:nvPicPr>
        <p:blipFill>
          <a:blip r:embed="rId4"/>
          <a:stretch/>
        </p:blipFill>
        <p:spPr>
          <a:xfrm>
            <a:off x="97560" y="1048680"/>
            <a:ext cx="848520" cy="4762080"/>
          </a:xfrm>
          <a:prstGeom prst="rect">
            <a:avLst/>
          </a:prstGeom>
          <a:ln w="0">
            <a:noFill/>
          </a:ln>
        </p:spPr>
      </p:pic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100080" y="6660360"/>
            <a:ext cx="909000" cy="109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&lt;нижний колонтитул&gt;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2"/>
          </p:nvPr>
        </p:nvSpPr>
        <p:spPr>
          <a:xfrm>
            <a:off x="45720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lnSpc>
                <a:spcPct val="100000"/>
              </a:lnSpc>
              <a:buNone/>
              <a:defRPr b="0" lang="en-US" sz="1400" spc="-1" strike="noStrike">
                <a:solidFill>
                  <a:srgbClr val="b2b2b2"/>
                </a:solidFill>
                <a:latin typeface="Times New Roman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rgbClr val="b2b2b2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sldNum" idx="3"/>
          </p:nvPr>
        </p:nvSpPr>
        <p:spPr>
          <a:xfrm>
            <a:off x="658368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ru-RU" sz="1400" spc="-1" strike="noStrike">
                <a:solidFill>
                  <a:srgbClr val="b2b2b2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8F769A0E-F56C-4121-9E71-2B8832C37F09}" type="slidenum">
              <a:rPr b="0" lang="ru-RU" sz="1400" spc="-1" strike="noStrike">
                <a:solidFill>
                  <a:srgbClr val="b2b2b2"/>
                </a:solidFill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1800" spc="-1" strike="noStrike">
                <a:latin typeface="Calibri"/>
              </a:rPr>
              <a:t>Для правки текста заглавия щёлкните мышью</a:t>
            </a:r>
            <a:endParaRPr b="0" lang="ru-RU" sz="1800" spc="-1" strike="noStrike">
              <a:latin typeface="Calibri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Calibri"/>
              </a:rPr>
              <a:t>Для правки структуры щёлкните мышью</a:t>
            </a:r>
            <a:endParaRPr b="0" lang="ru-RU" sz="1800" spc="-1" strike="noStrike"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latin typeface="Calibri"/>
              </a:rPr>
              <a:t>Второй уровень структуры</a:t>
            </a:r>
            <a:endParaRPr b="0" lang="ru-RU" sz="1800" spc="-1" strike="noStrike"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Calibri"/>
              </a:rPr>
              <a:t>Третий уровень структуры</a:t>
            </a:r>
            <a:endParaRPr b="0" lang="ru-RU" sz="1800" spc="-1" strike="noStrike"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latin typeface="Calibri"/>
              </a:rPr>
              <a:t>Четвёртый уровень структуры</a:t>
            </a:r>
            <a:endParaRPr b="0" lang="ru-RU" sz="1800" spc="-1" strike="noStrike"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Calibri"/>
              </a:rPr>
              <a:t>Пятый уровень структуры</a:t>
            </a:r>
            <a:endParaRPr b="0" lang="ru-RU" sz="2000" spc="-1" strike="noStrike"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Calibri"/>
              </a:rPr>
              <a:t>Шестой уровень структуры</a:t>
            </a:r>
            <a:endParaRPr b="0" lang="ru-RU" sz="2000" spc="-1" strike="noStrike"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Calibri"/>
              </a:rPr>
              <a:t>Седьмой уровень структуры</a:t>
            </a:r>
            <a:endParaRPr b="0" lang="ru-RU" sz="2000" spc="-1" strike="noStrike"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bg object 16" descr=""/>
          <p:cNvPicPr/>
          <p:nvPr/>
        </p:nvPicPr>
        <p:blipFill>
          <a:blip r:embed="rId2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0">
            <a:noFill/>
          </a:ln>
        </p:spPr>
      </p:pic>
      <p:sp>
        <p:nvSpPr>
          <p:cNvPr id="47" name="bg object 17"/>
          <p:cNvSpPr/>
          <p:nvPr/>
        </p:nvSpPr>
        <p:spPr>
          <a:xfrm>
            <a:off x="654480" y="262800"/>
            <a:ext cx="8238600" cy="6333840"/>
          </a:xfrm>
          <a:custGeom>
            <a:avLst/>
            <a:gdLst/>
            <a:ahLst/>
            <a:rect l="l" t="t" r="r" b="b"/>
            <a:pathLst>
              <a:path w="8239125" h="6334125">
                <a:moveTo>
                  <a:pt x="8238744" y="0"/>
                </a:moveTo>
                <a:lnTo>
                  <a:pt x="0" y="0"/>
                </a:lnTo>
                <a:lnTo>
                  <a:pt x="0" y="6333744"/>
                </a:lnTo>
                <a:lnTo>
                  <a:pt x="8238744" y="6333744"/>
                </a:lnTo>
                <a:lnTo>
                  <a:pt x="8238744" y="0"/>
                </a:lnTo>
                <a:close/>
              </a:path>
            </a:pathLst>
          </a:custGeom>
          <a:solidFill>
            <a:srgbClr val="ffffff">
              <a:alpha val="7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8" name="bg object 18"/>
          <p:cNvSpPr/>
          <p:nvPr/>
        </p:nvSpPr>
        <p:spPr>
          <a:xfrm>
            <a:off x="654480" y="262800"/>
            <a:ext cx="8238600" cy="6333840"/>
          </a:xfrm>
          <a:custGeom>
            <a:avLst/>
            <a:gdLst/>
            <a:ahLst/>
            <a:rect l="l" t="t" r="r" b="b"/>
            <a:pathLst>
              <a:path w="8239125" h="6334125">
                <a:moveTo>
                  <a:pt x="0" y="6333744"/>
                </a:moveTo>
                <a:lnTo>
                  <a:pt x="8238744" y="6333744"/>
                </a:lnTo>
                <a:lnTo>
                  <a:pt x="8238744" y="0"/>
                </a:lnTo>
                <a:lnTo>
                  <a:pt x="0" y="0"/>
                </a:lnTo>
                <a:lnTo>
                  <a:pt x="0" y="6333744"/>
                </a:lnTo>
                <a:close/>
              </a:path>
            </a:pathLst>
          </a:custGeom>
          <a:noFill/>
          <a:ln w="25908">
            <a:solidFill>
              <a:srgbClr val="85d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49" name="bg object 19" descr=""/>
          <p:cNvPicPr/>
          <p:nvPr/>
        </p:nvPicPr>
        <p:blipFill>
          <a:blip r:embed="rId3"/>
          <a:stretch/>
        </p:blipFill>
        <p:spPr>
          <a:xfrm>
            <a:off x="7307640" y="213480"/>
            <a:ext cx="1656360" cy="1578600"/>
          </a:xfrm>
          <a:prstGeom prst="rect">
            <a:avLst/>
          </a:prstGeom>
          <a:ln w="0">
            <a:noFill/>
          </a:ln>
        </p:spPr>
      </p:pic>
      <p:pic>
        <p:nvPicPr>
          <p:cNvPr id="50" name="bg object 20" descr=""/>
          <p:cNvPicPr/>
          <p:nvPr/>
        </p:nvPicPr>
        <p:blipFill>
          <a:blip r:embed="rId4"/>
          <a:stretch/>
        </p:blipFill>
        <p:spPr>
          <a:xfrm>
            <a:off x="97560" y="1048680"/>
            <a:ext cx="848520" cy="4762080"/>
          </a:xfrm>
          <a:prstGeom prst="rect">
            <a:avLst/>
          </a:prstGeom>
          <a:ln w="0">
            <a:noFill/>
          </a:ln>
        </p:spPr>
      </p:pic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2400" spc="-1" strike="noStrike">
                <a:latin typeface="Calibri"/>
              </a:rPr>
              <a:t>Для правки текста заглавия щёлкните мышью</a:t>
            </a:r>
            <a:endParaRPr b="0" lang="ru-RU" sz="2400" spc="-1" strike="noStrike"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1122480" y="1566000"/>
            <a:ext cx="7547760" cy="25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Calibri"/>
              </a:rPr>
              <a:t>Для правки структуры щёлкните мышью</a:t>
            </a:r>
            <a:endParaRPr b="0" lang="ru-RU" sz="2400" spc="-1" strike="noStrike"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latin typeface="Calibri"/>
              </a:rPr>
              <a:t>Второй уровень структуры</a:t>
            </a:r>
            <a:endParaRPr b="0" lang="ru-RU" sz="2400" spc="-1" strike="noStrike"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Calibri"/>
              </a:rPr>
              <a:t>Третий уровень структуры</a:t>
            </a:r>
            <a:endParaRPr b="0" lang="ru-RU" sz="2400" spc="-1" strike="noStrike"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latin typeface="Calibri"/>
              </a:rPr>
              <a:t>Четвёртый уровень структуры</a:t>
            </a:r>
            <a:endParaRPr b="0" lang="ru-RU" sz="2400" spc="-1" strike="noStrike"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Calibri"/>
              </a:rPr>
              <a:t>Пятый уровень структуры</a:t>
            </a:r>
            <a:endParaRPr b="0" lang="ru-RU" sz="2400" spc="-1" strike="noStrike"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Calibri"/>
              </a:rPr>
              <a:t>Шестой уровень структуры</a:t>
            </a:r>
            <a:endParaRPr b="0" lang="ru-RU" sz="2400" spc="-1" strike="noStrike"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Calibri"/>
              </a:rPr>
              <a:t>Седьмой уровень структуры</a:t>
            </a:r>
            <a:endParaRPr b="0" lang="ru-RU" sz="2400" spc="-1" strike="noStrike">
              <a:latin typeface="Calibri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ftr" idx="4"/>
          </p:nvPr>
        </p:nvSpPr>
        <p:spPr>
          <a:xfrm>
            <a:off x="100080" y="6660360"/>
            <a:ext cx="909000" cy="109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&lt;нижний колонтитул&gt;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dt" idx="5"/>
          </p:nvPr>
        </p:nvSpPr>
        <p:spPr>
          <a:xfrm>
            <a:off x="45720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lnSpc>
                <a:spcPct val="100000"/>
              </a:lnSpc>
              <a:buNone/>
              <a:defRPr b="0" lang="en-US" sz="1400" spc="-1" strike="noStrike">
                <a:solidFill>
                  <a:srgbClr val="b2b2b2"/>
                </a:solidFill>
                <a:latin typeface="Times New Roman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rgbClr val="b2b2b2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55" name="PlaceHolder 5"/>
          <p:cNvSpPr>
            <a:spLocks noGrp="1"/>
          </p:cNvSpPr>
          <p:nvPr>
            <p:ph type="sldNum" idx="6"/>
          </p:nvPr>
        </p:nvSpPr>
        <p:spPr>
          <a:xfrm>
            <a:off x="658368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ru-RU" sz="1400" spc="-1" strike="noStrike">
                <a:solidFill>
                  <a:srgbClr val="b2b2b2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3E4D649-6DDB-4720-B394-AD535228E0F1}" type="slidenum">
              <a:rPr b="0" lang="ru-RU" sz="1400" spc="-1" strike="noStrike">
                <a:solidFill>
                  <a:srgbClr val="b2b2b2"/>
                </a:solidFill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bg object 16" descr=""/>
          <p:cNvPicPr/>
          <p:nvPr/>
        </p:nvPicPr>
        <p:blipFill>
          <a:blip r:embed="rId2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0">
            <a:noFill/>
          </a:ln>
        </p:spPr>
      </p:pic>
      <p:sp>
        <p:nvSpPr>
          <p:cNvPr id="93" name="bg object 17"/>
          <p:cNvSpPr/>
          <p:nvPr/>
        </p:nvSpPr>
        <p:spPr>
          <a:xfrm>
            <a:off x="654480" y="262800"/>
            <a:ext cx="8238600" cy="6333840"/>
          </a:xfrm>
          <a:custGeom>
            <a:avLst/>
            <a:gdLst/>
            <a:ahLst/>
            <a:rect l="l" t="t" r="r" b="b"/>
            <a:pathLst>
              <a:path w="8239125" h="6334125">
                <a:moveTo>
                  <a:pt x="8238744" y="0"/>
                </a:moveTo>
                <a:lnTo>
                  <a:pt x="0" y="0"/>
                </a:lnTo>
                <a:lnTo>
                  <a:pt x="0" y="6333744"/>
                </a:lnTo>
                <a:lnTo>
                  <a:pt x="8238744" y="6333744"/>
                </a:lnTo>
                <a:lnTo>
                  <a:pt x="8238744" y="0"/>
                </a:lnTo>
                <a:close/>
              </a:path>
            </a:pathLst>
          </a:custGeom>
          <a:solidFill>
            <a:srgbClr val="ffffff">
              <a:alpha val="7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4" name="bg object 18"/>
          <p:cNvSpPr/>
          <p:nvPr/>
        </p:nvSpPr>
        <p:spPr>
          <a:xfrm>
            <a:off x="654480" y="262800"/>
            <a:ext cx="8238600" cy="6333840"/>
          </a:xfrm>
          <a:custGeom>
            <a:avLst/>
            <a:gdLst/>
            <a:ahLst/>
            <a:rect l="l" t="t" r="r" b="b"/>
            <a:pathLst>
              <a:path w="8239125" h="6334125">
                <a:moveTo>
                  <a:pt x="0" y="6333744"/>
                </a:moveTo>
                <a:lnTo>
                  <a:pt x="8238744" y="6333744"/>
                </a:lnTo>
                <a:lnTo>
                  <a:pt x="8238744" y="0"/>
                </a:lnTo>
                <a:lnTo>
                  <a:pt x="0" y="0"/>
                </a:lnTo>
                <a:lnTo>
                  <a:pt x="0" y="6333744"/>
                </a:lnTo>
                <a:close/>
              </a:path>
            </a:pathLst>
          </a:custGeom>
          <a:noFill/>
          <a:ln w="25908">
            <a:solidFill>
              <a:srgbClr val="85d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95" name="bg object 19" descr=""/>
          <p:cNvPicPr/>
          <p:nvPr/>
        </p:nvPicPr>
        <p:blipFill>
          <a:blip r:embed="rId3"/>
          <a:stretch/>
        </p:blipFill>
        <p:spPr>
          <a:xfrm>
            <a:off x="7307640" y="213480"/>
            <a:ext cx="1656360" cy="1578600"/>
          </a:xfrm>
          <a:prstGeom prst="rect">
            <a:avLst/>
          </a:prstGeom>
          <a:ln w="0">
            <a:noFill/>
          </a:ln>
        </p:spPr>
      </p:pic>
      <p:pic>
        <p:nvPicPr>
          <p:cNvPr id="96" name="bg object 20" descr=""/>
          <p:cNvPicPr/>
          <p:nvPr/>
        </p:nvPicPr>
        <p:blipFill>
          <a:blip r:embed="rId4"/>
          <a:stretch/>
        </p:blipFill>
        <p:spPr>
          <a:xfrm>
            <a:off x="97560" y="1048680"/>
            <a:ext cx="848520" cy="4762080"/>
          </a:xfrm>
          <a:prstGeom prst="rect">
            <a:avLst/>
          </a:prstGeom>
          <a:ln w="0">
            <a:noFill/>
          </a:ln>
        </p:spPr>
      </p:pic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75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2400" spc="-1" strike="noStrike">
                <a:latin typeface="Calibri"/>
              </a:rPr>
              <a:t>Для правки текста заглавия щёлкните мышью</a:t>
            </a:r>
            <a:endParaRPr b="0" lang="ru-RU" sz="2400" spc="-1" strike="noStrike">
              <a:latin typeface="Calibri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ftr" idx="7"/>
          </p:nvPr>
        </p:nvSpPr>
        <p:spPr>
          <a:xfrm>
            <a:off x="100080" y="6660360"/>
            <a:ext cx="909000" cy="109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&lt;нижний колонтитул&gt;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dt" idx="8"/>
          </p:nvPr>
        </p:nvSpPr>
        <p:spPr>
          <a:xfrm>
            <a:off x="45720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lnSpc>
                <a:spcPct val="100000"/>
              </a:lnSpc>
              <a:buNone/>
              <a:defRPr b="0" lang="en-US" sz="1400" spc="-1" strike="noStrike">
                <a:solidFill>
                  <a:srgbClr val="b2b2b2"/>
                </a:solidFill>
                <a:latin typeface="Times New Roman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rgbClr val="b2b2b2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sldNum" idx="9"/>
          </p:nvPr>
        </p:nvSpPr>
        <p:spPr>
          <a:xfrm>
            <a:off x="658368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ru-RU" sz="1400" spc="-1" strike="noStrike">
                <a:solidFill>
                  <a:srgbClr val="b2b2b2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6D4BEC6-9CD6-4DE8-9F77-A7329D46D7F0}" type="slidenum">
              <a:rPr b="0" lang="ru-RU" sz="1400" spc="-1" strike="noStrike">
                <a:solidFill>
                  <a:srgbClr val="b2b2b2"/>
                </a:solidFill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Calibri"/>
              </a:rPr>
              <a:t>Для правки структуры щёлкните мышью</a:t>
            </a:r>
            <a:endParaRPr b="0" lang="ru-RU" sz="1800" spc="-1" strike="noStrike"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latin typeface="Calibri"/>
              </a:rPr>
              <a:t>Второй уровень структуры</a:t>
            </a:r>
            <a:endParaRPr b="0" lang="ru-RU" sz="1800" spc="-1" strike="noStrike"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latin typeface="Calibri"/>
              </a:rPr>
              <a:t>Третий уровень структуры</a:t>
            </a:r>
            <a:endParaRPr b="0" lang="ru-RU" sz="1800" spc="-1" strike="noStrike"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latin typeface="Calibri"/>
              </a:rPr>
              <a:t>Четвёртый уровень структуры</a:t>
            </a:r>
            <a:endParaRPr b="0" lang="ru-RU" sz="1800" spc="-1" strike="noStrike"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Calibri"/>
              </a:rPr>
              <a:t>Пятый уровень структуры</a:t>
            </a:r>
            <a:endParaRPr b="0" lang="ru-RU" sz="2000" spc="-1" strike="noStrike"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Calibri"/>
              </a:rPr>
              <a:t>Шестой уровень структуры</a:t>
            </a:r>
            <a:endParaRPr b="0" lang="ru-RU" sz="2000" spc="-1" strike="noStrike"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Calibri"/>
              </a:rPr>
              <a:t>Седьмой уровень структуры</a:t>
            </a:r>
            <a:endParaRPr b="0" lang="ru-RU" sz="2000" spc="-1" strike="noStrike"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Relationship Id="rId11" Type="http://schemas.openxmlformats.org/officeDocument/2006/relationships/image" Target="../media/image21.png"/><Relationship Id="rId12" Type="http://schemas.openxmlformats.org/officeDocument/2006/relationships/image" Target="../media/image22.png"/><Relationship Id="rId13" Type="http://schemas.openxmlformats.org/officeDocument/2006/relationships/image" Target="../media/image23.png"/><Relationship Id="rId14" Type="http://schemas.openxmlformats.org/officeDocument/2006/relationships/image" Target="../media/image24.png"/><Relationship Id="rId15" Type="http://schemas.openxmlformats.org/officeDocument/2006/relationships/image" Target="../media/image25.png"/><Relationship Id="rId16" Type="http://schemas.openxmlformats.org/officeDocument/2006/relationships/image" Target="../media/image26.png"/><Relationship Id="rId17" Type="http://schemas.openxmlformats.org/officeDocument/2006/relationships/image" Target="../media/image27.png"/><Relationship Id="rId18" Type="http://schemas.openxmlformats.org/officeDocument/2006/relationships/image" Target="../media/image28.png"/><Relationship Id="rId19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object 2"/>
          <p:cNvSpPr/>
          <p:nvPr/>
        </p:nvSpPr>
        <p:spPr>
          <a:xfrm>
            <a:off x="1463040" y="524160"/>
            <a:ext cx="6646320" cy="31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12600" algn="ctr">
              <a:lnSpc>
                <a:spcPct val="100000"/>
              </a:lnSpc>
              <a:spcBef>
                <a:spcPts val="105"/>
              </a:spcBef>
              <a:buNone/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МБОУ «Большеполянская ООШ»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39" name="PlaceHolder 1"/>
          <p:cNvSpPr>
            <a:spLocks noGrp="1"/>
          </p:cNvSpPr>
          <p:nvPr>
            <p:ph type="ftr" idx="10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140" name="object 3"/>
          <p:cNvSpPr/>
          <p:nvPr/>
        </p:nvSpPr>
        <p:spPr>
          <a:xfrm>
            <a:off x="1713240" y="2139840"/>
            <a:ext cx="6186600" cy="220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algn="ctr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3600" spc="-41" strike="noStrike">
                <a:solidFill>
                  <a:srgbClr val="a6014b"/>
                </a:solidFill>
                <a:latin typeface="Times New Roman"/>
              </a:rPr>
              <a:t>Консультация</a:t>
            </a:r>
            <a:r>
              <a:rPr b="1" lang="ru-RU" sz="3600" spc="-114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3600" spc="-1" strike="noStrike">
                <a:solidFill>
                  <a:srgbClr val="a6014b"/>
                </a:solidFill>
                <a:latin typeface="Times New Roman"/>
              </a:rPr>
              <a:t>для</a:t>
            </a:r>
            <a:r>
              <a:rPr b="1" lang="ru-RU" sz="3600" spc="-97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3600" spc="-12" strike="noStrike">
                <a:solidFill>
                  <a:srgbClr val="a6014b"/>
                </a:solidFill>
                <a:latin typeface="Times New Roman"/>
              </a:rPr>
              <a:t>родителей:</a:t>
            </a:r>
            <a:endParaRPr b="0" lang="ru-RU" sz="3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3600" spc="-12" strike="noStrike">
                <a:solidFill>
                  <a:srgbClr val="0e3367"/>
                </a:solidFill>
                <a:latin typeface="Times New Roman"/>
              </a:rPr>
              <a:t>«Федеральная</a:t>
            </a:r>
            <a:endParaRPr b="0" lang="ru-RU" sz="3600" spc="-1" strike="noStrike">
              <a:latin typeface="Arial"/>
            </a:endParaRPr>
          </a:p>
          <a:p>
            <a:pPr marL="158760" algn="ctr">
              <a:lnSpc>
                <a:spcPct val="100000"/>
              </a:lnSpc>
              <a:buNone/>
            </a:pPr>
            <a:r>
              <a:rPr b="1" lang="ru-RU" sz="3600" spc="-26" strike="noStrike">
                <a:solidFill>
                  <a:srgbClr val="0e3367"/>
                </a:solidFill>
                <a:latin typeface="Times New Roman"/>
              </a:rPr>
              <a:t>образовательная</a:t>
            </a:r>
            <a:r>
              <a:rPr b="1" lang="ru-RU" sz="3600" spc="-13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3600" spc="-12" strike="noStrike">
                <a:solidFill>
                  <a:srgbClr val="0e3367"/>
                </a:solidFill>
                <a:latin typeface="Times New Roman"/>
              </a:rPr>
              <a:t>программа </a:t>
            </a:r>
            <a:r>
              <a:rPr b="1" lang="ru-RU" sz="3600" spc="-26" strike="noStrike">
                <a:solidFill>
                  <a:srgbClr val="0e3367"/>
                </a:solidFill>
                <a:latin typeface="Times New Roman"/>
              </a:rPr>
              <a:t>дошкольного</a:t>
            </a:r>
            <a:r>
              <a:rPr b="1" lang="ru-RU" sz="3600" spc="-1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3600" spc="-12" strike="noStrike">
                <a:solidFill>
                  <a:srgbClr val="0e3367"/>
                </a:solidFill>
                <a:latin typeface="Times New Roman"/>
              </a:rPr>
              <a:t>образования»</a:t>
            </a:r>
            <a:endParaRPr b="0" lang="ru-RU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object 2" descr=""/>
          <p:cNvPicPr/>
          <p:nvPr/>
        </p:nvPicPr>
        <p:blipFill>
          <a:blip r:embed="rId1"/>
          <a:stretch/>
        </p:blipFill>
        <p:spPr>
          <a:xfrm>
            <a:off x="972360" y="403920"/>
            <a:ext cx="3852360" cy="4065840"/>
          </a:xfrm>
          <a:prstGeom prst="rect">
            <a:avLst/>
          </a:prstGeom>
          <a:ln w="0">
            <a:noFill/>
          </a:ln>
        </p:spPr>
      </p:pic>
      <p:sp>
        <p:nvSpPr>
          <p:cNvPr id="142" name="object 3"/>
          <p:cNvSpPr/>
          <p:nvPr/>
        </p:nvSpPr>
        <p:spPr>
          <a:xfrm>
            <a:off x="4893840" y="1577520"/>
            <a:ext cx="3749400" cy="329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Федеральный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закон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от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24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сентября</a:t>
            </a:r>
            <a:r>
              <a:rPr b="1" lang="ru-RU" sz="24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2022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6" strike="noStrike">
                <a:solidFill>
                  <a:srgbClr val="0e3367"/>
                </a:solidFill>
                <a:latin typeface="Times New Roman"/>
              </a:rPr>
              <a:t>г.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N</a:t>
            </a:r>
            <a:r>
              <a:rPr b="1" lang="ru-RU" sz="24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371-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ФЗ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"О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внесении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изменений</a:t>
            </a:r>
            <a:r>
              <a:rPr b="1" lang="ru-RU" sz="24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в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Федеральный</a:t>
            </a:r>
            <a:r>
              <a:rPr b="1" lang="ru-RU" sz="2400" spc="-11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закон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"Об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образовании</a:t>
            </a:r>
            <a:r>
              <a:rPr b="1" lang="ru-RU" sz="24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Российской Федерации"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статью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1</a:t>
            </a:r>
            <a:endParaRPr b="0" lang="ru-RU" sz="2400" spc="-1" strike="noStrike">
              <a:latin typeface="Arial"/>
            </a:endParaRPr>
          </a:p>
          <a:p>
            <a:pPr marL="12600">
              <a:lnSpc>
                <a:spcPct val="99000"/>
              </a:lnSpc>
              <a:spcBef>
                <a:spcPts val="34"/>
              </a:spcBef>
              <a:buNone/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Федерального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закона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"Об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обязательных</a:t>
            </a:r>
            <a:r>
              <a:rPr b="1" lang="ru-RU" sz="24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требованиях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Российской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Федерации</a:t>
            </a:r>
            <a:r>
              <a:rPr b="1" lang="ru-RU" sz="2400" spc="-12" strike="noStrike">
                <a:latin typeface="Times New Roman"/>
              </a:rPr>
              <a:t>"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43" name="PlaceHolder 1"/>
          <p:cNvSpPr>
            <a:spLocks noGrp="1"/>
          </p:cNvSpPr>
          <p:nvPr>
            <p:ph type="ftr" idx="11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object 2"/>
          <p:cNvSpPr/>
          <p:nvPr/>
        </p:nvSpPr>
        <p:spPr>
          <a:xfrm>
            <a:off x="1236600" y="915480"/>
            <a:ext cx="7391520" cy="214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12600" algn="just">
              <a:lnSpc>
                <a:spcPct val="100000"/>
              </a:lnSpc>
              <a:spcBef>
                <a:spcPts val="96"/>
              </a:spcBef>
              <a:buNone/>
            </a:pP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Федеральная</a:t>
            </a:r>
            <a:r>
              <a:rPr b="1" lang="ru-RU" sz="2800" spc="233" strike="noStrike">
                <a:solidFill>
                  <a:srgbClr val="a6014b"/>
                </a:solidFill>
                <a:latin typeface="Times New Roman"/>
              </a:rPr>
              <a:t>   </a:t>
            </a: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образовательная</a:t>
            </a:r>
            <a:r>
              <a:rPr b="1" lang="ru-RU" sz="2800" spc="233" strike="noStrike">
                <a:solidFill>
                  <a:srgbClr val="a6014b"/>
                </a:solidFill>
                <a:latin typeface="Times New Roman"/>
              </a:rPr>
              <a:t>   </a:t>
            </a:r>
            <a:r>
              <a:rPr b="1" lang="ru-RU" sz="2800" spc="-12" strike="noStrike">
                <a:solidFill>
                  <a:srgbClr val="a6014b"/>
                </a:solidFill>
                <a:latin typeface="Times New Roman"/>
              </a:rPr>
              <a:t>программа </a:t>
            </a: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дошкольного</a:t>
            </a:r>
            <a:r>
              <a:rPr b="1" lang="ru-RU" sz="2800" spc="477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образования</a:t>
            </a:r>
            <a:r>
              <a:rPr b="1" lang="ru-RU" sz="2800" spc="463" strike="noStrike">
                <a:solidFill>
                  <a:srgbClr val="a6014b"/>
                </a:solidFill>
                <a:latin typeface="Times New Roman"/>
              </a:rPr>
              <a:t>  </a:t>
            </a: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(ФОП</a:t>
            </a:r>
            <a:r>
              <a:rPr b="1" lang="ru-RU" sz="2800" spc="457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ДО)</a:t>
            </a:r>
            <a:r>
              <a:rPr b="1" lang="ru-RU" sz="2800" spc="477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-</a:t>
            </a:r>
            <a:r>
              <a:rPr b="1" lang="ru-RU" sz="2800" spc="469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26" strike="noStrike">
                <a:solidFill>
                  <a:srgbClr val="0e3367"/>
                </a:solidFill>
                <a:latin typeface="Times New Roman"/>
              </a:rPr>
              <a:t>это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новая</a:t>
            </a:r>
            <a:r>
              <a:rPr b="1" lang="ru-RU" sz="2800" spc="30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федеральная</a:t>
            </a:r>
            <a:r>
              <a:rPr b="1" lang="ru-RU" sz="2800" spc="318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программа</a:t>
            </a:r>
            <a:r>
              <a:rPr b="1" lang="ru-RU" sz="2800" spc="318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дошкольного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образования,</a:t>
            </a:r>
            <a:r>
              <a:rPr b="1" lang="ru-RU" sz="2800" spc="418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вступившая</a:t>
            </a:r>
            <a:r>
              <a:rPr b="1" lang="ru-RU" sz="2800" spc="42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800" spc="4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действие</a:t>
            </a:r>
            <a:r>
              <a:rPr b="1" lang="ru-RU" sz="2800" spc="403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800" spc="41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21" strike="noStrike">
                <a:solidFill>
                  <a:srgbClr val="0e3367"/>
                </a:solidFill>
                <a:latin typeface="Times New Roman"/>
              </a:rPr>
              <a:t>2023 </a:t>
            </a: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году.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45" name="PlaceHolder 1"/>
          <p:cNvSpPr>
            <a:spLocks noGrp="1"/>
          </p:cNvSpPr>
          <p:nvPr>
            <p:ph type="ftr" idx="12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146" name="object 3"/>
          <p:cNvSpPr/>
          <p:nvPr/>
        </p:nvSpPr>
        <p:spPr>
          <a:xfrm>
            <a:off x="4781880" y="3049920"/>
            <a:ext cx="153576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12600">
              <a:lnSpc>
                <a:spcPct val="100000"/>
              </a:lnSpc>
              <a:spcBef>
                <a:spcPts val="96"/>
              </a:spcBef>
              <a:buNone/>
            </a:pPr>
            <a:r>
              <a:rPr b="1" lang="ru-RU" sz="2800" spc="-12" strike="noStrike">
                <a:solidFill>
                  <a:srgbClr val="a6014b"/>
                </a:solidFill>
                <a:latin typeface="Times New Roman"/>
              </a:rPr>
              <a:t>правовой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47" name="object 4"/>
          <p:cNvSpPr/>
          <p:nvPr/>
        </p:nvSpPr>
        <p:spPr>
          <a:xfrm>
            <a:off x="1236600" y="3049920"/>
            <a:ext cx="2860920" cy="86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12600">
              <a:lnSpc>
                <a:spcPct val="100000"/>
              </a:lnSpc>
              <a:spcBef>
                <a:spcPts val="96"/>
              </a:spcBef>
              <a:buNone/>
              <a:tabLst>
                <a:tab algn="l" pos="2729880"/>
              </a:tabLst>
            </a:pPr>
            <a:r>
              <a:rPr b="1" lang="ru-RU" sz="2800" spc="-12" strike="noStrike">
                <a:solidFill>
                  <a:srgbClr val="a6014b"/>
                </a:solidFill>
                <a:latin typeface="Times New Roman"/>
              </a:rPr>
              <a:t>Нормативно</a:t>
            </a: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	</a:t>
            </a:r>
            <a:r>
              <a:rPr b="1" lang="ru-RU" sz="2800" spc="-52" strike="noStrike">
                <a:solidFill>
                  <a:srgbClr val="a6014b"/>
                </a:solidFill>
                <a:latin typeface="Times New Roman"/>
              </a:rPr>
              <a:t>- </a:t>
            </a: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определяющий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48" name="object 5"/>
          <p:cNvSpPr/>
          <p:nvPr/>
        </p:nvSpPr>
        <p:spPr>
          <a:xfrm>
            <a:off x="4120560" y="3476520"/>
            <a:ext cx="120168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12600">
              <a:lnSpc>
                <a:spcPct val="100000"/>
              </a:lnSpc>
              <a:spcBef>
                <a:spcPts val="96"/>
              </a:spcBef>
              <a:buNone/>
            </a:pP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единые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49" name="object 6"/>
          <p:cNvSpPr/>
          <p:nvPr/>
        </p:nvSpPr>
        <p:spPr>
          <a:xfrm>
            <a:off x="1236600" y="3903480"/>
            <a:ext cx="521100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12600">
              <a:lnSpc>
                <a:spcPct val="100000"/>
              </a:lnSpc>
              <a:spcBef>
                <a:spcPts val="96"/>
              </a:spcBef>
              <a:buNone/>
              <a:tabLst>
                <a:tab algn="l" pos="2112480"/>
                <a:tab algn="l" pos="3720600"/>
                <a:tab algn="l" pos="4992840"/>
              </a:tabLst>
            </a:pP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Федерации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базовые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объем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800" spc="-52" strike="noStrike">
                <a:solidFill>
                  <a:srgbClr val="0e3367"/>
                </a:solidFill>
                <a:latin typeface="Times New Roman"/>
              </a:rPr>
              <a:t>и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50" name="object 7"/>
          <p:cNvSpPr/>
          <p:nvPr/>
        </p:nvSpPr>
        <p:spPr>
          <a:xfrm>
            <a:off x="5737680" y="3049920"/>
            <a:ext cx="2888280" cy="171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12600" indent="1265040" algn="r">
              <a:lnSpc>
                <a:spcPct val="100000"/>
              </a:lnSpc>
              <a:spcBef>
                <a:spcPts val="96"/>
              </a:spcBef>
              <a:buNone/>
              <a:tabLst>
                <a:tab algn="l" pos="0"/>
              </a:tabLst>
            </a:pPr>
            <a:r>
              <a:rPr b="1" lang="ru-RU" sz="2800" spc="-21" strike="noStrike">
                <a:solidFill>
                  <a:srgbClr val="a6014b"/>
                </a:solidFill>
                <a:latin typeface="Times New Roman"/>
              </a:rPr>
              <a:t>документ</a:t>
            </a:r>
            <a:r>
              <a:rPr b="0" lang="ru-RU" sz="2800" spc="-21" strike="noStrike">
                <a:solidFill>
                  <a:srgbClr val="a6014b"/>
                </a:solidFill>
                <a:latin typeface="Times New Roman"/>
              </a:rPr>
              <a:t>, </a:t>
            </a:r>
            <a:r>
              <a:rPr b="1" lang="ru-RU" sz="2800" spc="-26" strike="noStrike">
                <a:solidFill>
                  <a:srgbClr val="0e3367"/>
                </a:solidFill>
                <a:latin typeface="Times New Roman"/>
              </a:rPr>
              <a:t>для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800" spc="-21" strike="noStrike">
                <a:solidFill>
                  <a:srgbClr val="0e3367"/>
                </a:solidFill>
                <a:latin typeface="Times New Roman"/>
              </a:rPr>
              <a:t>Российской</a:t>
            </a:r>
            <a:endParaRPr b="0" lang="ru-RU" sz="2800" spc="-1" strike="noStrike">
              <a:latin typeface="Arial"/>
            </a:endParaRPr>
          </a:p>
          <a:p>
            <a:pPr marL="12600" indent="126504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содержание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51" name="object 8"/>
          <p:cNvSpPr/>
          <p:nvPr/>
        </p:nvSpPr>
        <p:spPr>
          <a:xfrm>
            <a:off x="1236600" y="4329720"/>
            <a:ext cx="7389720" cy="171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12600" algn="just">
              <a:lnSpc>
                <a:spcPct val="100000"/>
              </a:lnSpc>
              <a:spcBef>
                <a:spcPts val="96"/>
              </a:spcBef>
              <a:buNone/>
            </a:pP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образования</a:t>
            </a:r>
            <a:r>
              <a:rPr b="1" lang="ru-RU" sz="2800" spc="24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определенного</a:t>
            </a:r>
            <a:r>
              <a:rPr b="1" lang="ru-RU" sz="2800" spc="29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уровня</a:t>
            </a:r>
            <a:r>
              <a:rPr b="1" lang="ru-RU" sz="2800" spc="24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800" spc="12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(или)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определенной</a:t>
            </a:r>
            <a:r>
              <a:rPr b="1" lang="ru-RU" sz="2800" spc="2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направленности,</a:t>
            </a:r>
            <a:r>
              <a:rPr b="1" lang="ru-RU" sz="2800" spc="38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планируемые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результаты</a:t>
            </a:r>
            <a:r>
              <a:rPr b="1" lang="ru-RU" sz="2800" spc="568" strike="noStrike">
                <a:solidFill>
                  <a:srgbClr val="0e3367"/>
                </a:solidFill>
                <a:latin typeface="Times New Roman"/>
              </a:rPr>
              <a:t>   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освоения</a:t>
            </a:r>
            <a:r>
              <a:rPr b="1" lang="ru-RU" sz="2800" spc="568" strike="noStrike">
                <a:solidFill>
                  <a:srgbClr val="0e3367"/>
                </a:solidFill>
                <a:latin typeface="Times New Roman"/>
              </a:rPr>
              <a:t>    </a:t>
            </a: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образовательной программы.</a:t>
            </a:r>
            <a:endParaRPr b="0" lang="ru-R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object 2"/>
          <p:cNvSpPr/>
          <p:nvPr/>
        </p:nvSpPr>
        <p:spPr>
          <a:xfrm>
            <a:off x="1078920" y="1289160"/>
            <a:ext cx="3859200" cy="118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355680" indent="-343440">
              <a:lnSpc>
                <a:spcPct val="107000"/>
              </a:lnSpc>
              <a:spcBef>
                <a:spcPts val="96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  <a:tab algn="l" pos="1800360"/>
                <a:tab algn="l" pos="1835280"/>
                <a:tab algn="l" pos="225108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обучение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воспитание России,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53" name="PlaceHolder 1"/>
          <p:cNvSpPr>
            <a:spLocks noGrp="1"/>
          </p:cNvSpPr>
          <p:nvPr>
            <p:ph type="ftr" idx="13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154" name="object 3"/>
          <p:cNvSpPr/>
          <p:nvPr/>
        </p:nvSpPr>
        <p:spPr>
          <a:xfrm>
            <a:off x="5154840" y="1289160"/>
            <a:ext cx="3765960" cy="118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172800" indent="-160200">
              <a:lnSpc>
                <a:spcPct val="107000"/>
              </a:lnSpc>
              <a:spcBef>
                <a:spcPts val="96"/>
              </a:spcBef>
              <a:buNone/>
              <a:tabLst>
                <a:tab algn="l" pos="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ребенка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как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гражданина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основ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гражданской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55" name="object 4"/>
          <p:cNvSpPr/>
          <p:nvPr/>
        </p:nvSpPr>
        <p:spPr>
          <a:xfrm>
            <a:off x="1078920" y="2072880"/>
            <a:ext cx="7841160" cy="156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8160" bIns="0" anchor="t">
            <a:spAutoFit/>
          </a:bodyPr>
          <a:p>
            <a:pPr marL="355680">
              <a:lnSpc>
                <a:spcPct val="100000"/>
              </a:lnSpc>
              <a:spcBef>
                <a:spcPts val="300"/>
              </a:spcBef>
              <a:buNone/>
            </a:pP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культурной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идентичности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дошкольников;</a:t>
            </a:r>
            <a:endParaRPr b="0" lang="ru-RU" sz="2400" spc="-1" strike="noStrike">
              <a:latin typeface="Arial"/>
            </a:endParaRPr>
          </a:p>
          <a:p>
            <a:pPr marL="355680" indent="-343440">
              <a:lnSpc>
                <a:spcPct val="106000"/>
              </a:lnSpc>
              <a:spcBef>
                <a:spcPts val="14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  <a:tab algn="l" pos="1852200"/>
                <a:tab algn="l" pos="2306160"/>
                <a:tab algn="l" pos="3132360"/>
                <a:tab algn="l" pos="4071600"/>
                <a:tab algn="l" pos="4168800"/>
                <a:tab algn="l" pos="4647600"/>
                <a:tab algn="l" pos="599940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создание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общего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ядра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содержания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дошкольного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образования,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основанного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на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32" strike="noStrike">
                <a:solidFill>
                  <a:srgbClr val="0e3367"/>
                </a:solidFill>
                <a:latin typeface="Times New Roman"/>
              </a:rPr>
              <a:t>духовно-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нравственных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56" name="object 5"/>
          <p:cNvSpPr/>
          <p:nvPr/>
        </p:nvSpPr>
        <p:spPr>
          <a:xfrm>
            <a:off x="1422000" y="3246840"/>
            <a:ext cx="4096800" cy="79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7000"/>
              </a:lnSpc>
              <a:spcBef>
                <a:spcPts val="99"/>
              </a:spcBef>
              <a:buNone/>
              <a:tabLst>
                <a:tab algn="l" pos="2010240"/>
                <a:tab algn="l" pos="261432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ценностях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российского подрастающего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поколения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57" name="object 6"/>
          <p:cNvSpPr/>
          <p:nvPr/>
        </p:nvSpPr>
        <p:spPr>
          <a:xfrm>
            <a:off x="5691240" y="3246840"/>
            <a:ext cx="3231000" cy="118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271800" indent="-259200">
              <a:lnSpc>
                <a:spcPct val="107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народа,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воспитание 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как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знающего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58" name="object 7"/>
          <p:cNvSpPr/>
          <p:nvPr/>
        </p:nvSpPr>
        <p:spPr>
          <a:xfrm>
            <a:off x="1422000" y="4030200"/>
            <a:ext cx="7499520" cy="79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7000"/>
              </a:lnSpc>
              <a:spcBef>
                <a:spcPts val="99"/>
              </a:spcBef>
              <a:buNone/>
              <a:tabLst>
                <a:tab algn="l" pos="2054880"/>
                <a:tab algn="l" pos="3531960"/>
                <a:tab algn="l" pos="3996720"/>
                <a:tab algn="l" pos="5541120"/>
                <a:tab algn="l" pos="659268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уважающего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историю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культуру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своей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семьи,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большой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малой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Родины;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59" name="object 8"/>
          <p:cNvSpPr/>
          <p:nvPr/>
        </p:nvSpPr>
        <p:spPr>
          <a:xfrm>
            <a:off x="1078920" y="4812120"/>
            <a:ext cx="7842600" cy="79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355680" indent="-343440">
              <a:lnSpc>
                <a:spcPct val="107000"/>
              </a:lnSpc>
              <a:spcBef>
                <a:spcPts val="99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  <a:tab algn="l" pos="1848960"/>
                <a:tab algn="l" pos="1910160"/>
                <a:tab algn="l" pos="3216240"/>
                <a:tab algn="l" pos="594504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создание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единого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образовательного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пространства обучения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60" name="object 9"/>
          <p:cNvSpPr/>
          <p:nvPr/>
        </p:nvSpPr>
        <p:spPr>
          <a:xfrm>
            <a:off x="1422000" y="5621400"/>
            <a:ext cx="1785240" cy="37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поступления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61" name="object 10"/>
          <p:cNvSpPr/>
          <p:nvPr/>
        </p:nvSpPr>
        <p:spPr>
          <a:xfrm>
            <a:off x="3436920" y="5203800"/>
            <a:ext cx="5486040" cy="118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330840" indent="-318600">
              <a:lnSpc>
                <a:spcPct val="107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воспитания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детей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от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рождения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до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детей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общеобразовательную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62" name="object 11"/>
          <p:cNvSpPr/>
          <p:nvPr/>
        </p:nvSpPr>
        <p:spPr>
          <a:xfrm>
            <a:off x="1422000" y="6013080"/>
            <a:ext cx="7330680" cy="37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организацию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вне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зависимости</a:t>
            </a:r>
            <a:r>
              <a:rPr b="1" lang="ru-RU" sz="24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от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места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проживания</a:t>
            </a:r>
            <a:r>
              <a:rPr b="0" lang="ru-RU" sz="2400" spc="-12" strike="noStrike">
                <a:solidFill>
                  <a:srgbClr val="0e3367"/>
                </a:solidFill>
                <a:latin typeface="Times New Roman"/>
              </a:rPr>
              <a:t>.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title"/>
          </p:nvPr>
        </p:nvSpPr>
        <p:spPr>
          <a:xfrm>
            <a:off x="1311480" y="467280"/>
            <a:ext cx="5992920" cy="1158480"/>
          </a:xfrm>
          <a:prstGeom prst="rect">
            <a:avLst/>
          </a:prstGeom>
          <a:noFill/>
          <a:ln w="0">
            <a:noFill/>
          </a:ln>
        </p:spPr>
        <p:txBody>
          <a:bodyPr lIns="0" rIns="0" tIns="13320" bIns="0" anchor="t">
            <a:noAutofit/>
          </a:bodyPr>
          <a:p>
            <a:pPr marL="12600">
              <a:lnSpc>
                <a:spcPct val="100000"/>
              </a:lnSpc>
              <a:spcBef>
                <a:spcPts val="105"/>
              </a:spcBef>
              <a:buNone/>
            </a:pPr>
            <a:r>
              <a:rPr b="1" lang="ru-RU" sz="3200" spc="-1" strike="noStrike">
                <a:solidFill>
                  <a:srgbClr val="a6014b"/>
                </a:solidFill>
                <a:latin typeface="Times New Roman"/>
              </a:rPr>
              <a:t>Основные</a:t>
            </a:r>
            <a:r>
              <a:rPr b="1" lang="ru-RU" sz="3200" spc="-131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3200" spc="-1" strike="noStrike">
                <a:solidFill>
                  <a:srgbClr val="a6014b"/>
                </a:solidFill>
                <a:latin typeface="Times New Roman"/>
              </a:rPr>
              <a:t>функции</a:t>
            </a:r>
            <a:r>
              <a:rPr b="1" lang="ru-RU" sz="3200" spc="-12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3200" spc="-12" strike="noStrike">
                <a:solidFill>
                  <a:srgbClr val="a6014b"/>
                </a:solidFill>
                <a:latin typeface="Times New Roman"/>
              </a:rPr>
              <a:t>Программы</a:t>
            </a:r>
            <a:endParaRPr b="0" lang="ru-RU" sz="3200" spc="-1" strike="noStrike"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object 2"/>
          <p:cNvSpPr/>
          <p:nvPr/>
        </p:nvSpPr>
        <p:spPr>
          <a:xfrm>
            <a:off x="978480" y="484920"/>
            <a:ext cx="7873560" cy="623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Документ</a:t>
            </a:r>
            <a:r>
              <a:rPr b="1" lang="ru-RU" sz="2400" spc="-111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рассчитан</a:t>
            </a:r>
            <a:r>
              <a:rPr b="1" lang="ru-RU" sz="2400" spc="-10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на</a:t>
            </a:r>
            <a:r>
              <a:rPr b="1" lang="ru-RU" sz="2400" spc="-10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дошкольное</a:t>
            </a:r>
            <a:r>
              <a:rPr b="1" lang="ru-RU" sz="2400" spc="-9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воспитания</a:t>
            </a:r>
            <a:r>
              <a:rPr b="1" lang="ru-RU" sz="2400" spc="-9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a6014b"/>
                </a:solidFill>
                <a:latin typeface="Times New Roman"/>
              </a:rPr>
              <a:t>и</a:t>
            </a:r>
            <a:endParaRPr b="0" lang="ru-RU" sz="24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6"/>
              </a:spcBef>
              <a:buNone/>
            </a:pP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обучение</a:t>
            </a:r>
            <a:r>
              <a:rPr b="1" lang="ru-RU" sz="2400" spc="-7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детей</a:t>
            </a:r>
            <a:r>
              <a:rPr b="1" lang="ru-RU" sz="2400" spc="-8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разных</a:t>
            </a:r>
            <a:r>
              <a:rPr b="1" lang="ru-RU" sz="2400" spc="-7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возрастных</a:t>
            </a:r>
            <a:r>
              <a:rPr b="1" lang="ru-RU" sz="2400" spc="-7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групп:</a:t>
            </a:r>
            <a:endParaRPr b="0" lang="ru-RU" sz="2400" spc="-1" strike="noStrike">
              <a:latin typeface="Arial"/>
            </a:endParaRPr>
          </a:p>
          <a:p>
            <a:pPr marL="196200" indent="-193680">
              <a:lnSpc>
                <a:spcPct val="100000"/>
              </a:lnSpc>
              <a:buClr>
                <a:srgbClr val="0e3367"/>
              </a:buClr>
              <a:buSzPct val="94000"/>
              <a:buFont typeface="Wingdings" charset="2"/>
              <a:buChar char=""/>
              <a:tabLst>
                <a:tab algn="l" pos="19620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рождения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до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года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(младенческий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период);</a:t>
            </a:r>
            <a:endParaRPr b="0" lang="ru-RU" sz="2400" spc="-1" strike="noStrike">
              <a:latin typeface="Arial"/>
            </a:endParaRPr>
          </a:p>
          <a:p>
            <a:pPr marL="196200" indent="-193680">
              <a:lnSpc>
                <a:spcPct val="100000"/>
              </a:lnSpc>
              <a:buClr>
                <a:srgbClr val="0e3367"/>
              </a:buClr>
              <a:buSzPct val="94000"/>
              <a:buFont typeface="Wingdings" charset="2"/>
              <a:buChar char=""/>
              <a:tabLst>
                <a:tab algn="l" pos="19620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от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1</a:t>
            </a:r>
            <a:r>
              <a:rPr b="1" lang="ru-RU" sz="24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до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3</a:t>
            </a:r>
            <a:r>
              <a:rPr b="1" lang="ru-RU" sz="24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лет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(ранний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дошкольный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период);</a:t>
            </a:r>
            <a:endParaRPr b="0" lang="ru-RU" sz="2400" spc="-1" strike="noStrike">
              <a:latin typeface="Arial"/>
            </a:endParaRPr>
          </a:p>
          <a:p>
            <a:pPr marL="196920" indent="-196920">
              <a:lnSpc>
                <a:spcPct val="100000"/>
              </a:lnSpc>
              <a:buClr>
                <a:srgbClr val="0e3367"/>
              </a:buClr>
              <a:buSzPct val="96000"/>
              <a:buFont typeface="Wingdings" charset="2"/>
              <a:buChar char=""/>
              <a:tabLst>
                <a:tab algn="l" pos="19692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от</a:t>
            </a:r>
            <a:r>
              <a:rPr b="1" lang="ru-RU" sz="24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3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до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7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лет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(дошкольный</a:t>
            </a:r>
            <a:r>
              <a:rPr b="1" lang="ru-RU" sz="2400" spc="-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период).</a:t>
            </a:r>
            <a:endParaRPr b="0" lang="ru-RU" sz="2400" spc="-1" strike="noStrike">
              <a:latin typeface="Arial"/>
            </a:endParaRPr>
          </a:p>
          <a:p>
            <a:pPr marL="12600">
              <a:lnSpc>
                <a:spcPct val="100000"/>
              </a:lnSpc>
              <a:buNone/>
              <a:tabLst>
                <a:tab algn="l" pos="196920"/>
              </a:tabLst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Структура</a:t>
            </a:r>
            <a:r>
              <a:rPr b="1" lang="ru-RU" sz="2400" spc="-21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ФОП</a:t>
            </a:r>
            <a:r>
              <a:rPr b="1" lang="ru-RU" sz="24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ДО</a:t>
            </a:r>
            <a:r>
              <a:rPr b="1" lang="ru-RU" sz="2400" spc="-7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Программа</a:t>
            </a:r>
            <a:r>
              <a:rPr b="1" lang="ru-RU" sz="24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состоит</a:t>
            </a:r>
            <a:r>
              <a:rPr b="1" lang="ru-RU" sz="2400" spc="-7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из</a:t>
            </a:r>
            <a:r>
              <a:rPr b="1" lang="ru-RU" sz="2400" spc="-6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a6014b"/>
                </a:solidFill>
                <a:latin typeface="Times New Roman"/>
              </a:rPr>
              <a:t>трех</a:t>
            </a:r>
            <a:endParaRPr b="0" lang="ru-RU" sz="2400" spc="-1" strike="noStrike">
              <a:latin typeface="Arial"/>
            </a:endParaRPr>
          </a:p>
          <a:p>
            <a:pPr marL="12600">
              <a:lnSpc>
                <a:spcPct val="100000"/>
              </a:lnSpc>
              <a:buNone/>
              <a:tabLst>
                <a:tab algn="l" pos="196920"/>
              </a:tabLst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разделов:</a:t>
            </a:r>
            <a:r>
              <a:rPr b="1" lang="ru-RU" sz="24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целевого</a:t>
            </a:r>
            <a:r>
              <a:rPr b="1" lang="ru-RU" sz="2400" spc="-7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a6014b"/>
                </a:solidFill>
                <a:latin typeface="Times New Roman"/>
              </a:rPr>
              <a:t>содержательного</a:t>
            </a:r>
            <a:r>
              <a:rPr b="1" lang="ru-RU" sz="2400" spc="-7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организационного</a:t>
            </a:r>
            <a:r>
              <a:rPr b="1" lang="ru-RU" sz="2400" spc="-3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a6014b"/>
                </a:solidFill>
                <a:latin typeface="Times New Roman"/>
              </a:rPr>
              <a:t>а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также</a:t>
            </a:r>
            <a:r>
              <a:rPr b="1" lang="ru-RU" sz="2400" spc="-41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содержит</a:t>
            </a:r>
            <a:r>
              <a:rPr b="1" lang="ru-RU" sz="2400" spc="-5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в</a:t>
            </a:r>
            <a:r>
              <a:rPr b="1" lang="ru-RU" sz="2400" spc="-5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себе</a:t>
            </a:r>
            <a:r>
              <a:rPr b="1" lang="ru-RU" sz="2400" spc="-4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учебно-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методические</a:t>
            </a:r>
            <a:r>
              <a:rPr b="1" lang="ru-RU" sz="2400" spc="-4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документы:</a:t>
            </a:r>
            <a:endParaRPr b="0" lang="ru-RU" sz="2400" spc="-1" strike="noStrike">
              <a:latin typeface="Arial"/>
            </a:endParaRPr>
          </a:p>
          <a:p>
            <a:pPr marL="198000" indent="-196920">
              <a:lnSpc>
                <a:spcPct val="100000"/>
              </a:lnSpc>
              <a:buClr>
                <a:srgbClr val="0e3367"/>
              </a:buClr>
              <a:buSzPct val="96000"/>
              <a:buFont typeface="Times New Roman"/>
              <a:buChar char="●"/>
              <a:tabLst>
                <a:tab algn="l" pos="19800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федеральную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рабочую</a:t>
            </a:r>
            <a:r>
              <a:rPr b="1" lang="ru-RU" sz="2400" spc="-12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программу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воспитания;</a:t>
            </a:r>
            <a:endParaRPr b="0" lang="ru-RU" sz="2400" spc="-1" strike="noStrike">
              <a:latin typeface="Arial"/>
            </a:endParaRPr>
          </a:p>
          <a:p>
            <a:pPr marL="12600" indent="-10080">
              <a:lnSpc>
                <a:spcPct val="100000"/>
              </a:lnSpc>
              <a:spcBef>
                <a:spcPts val="6"/>
              </a:spcBef>
              <a:buClr>
                <a:srgbClr val="0e3367"/>
              </a:buClr>
              <a:buSzPct val="94000"/>
              <a:buFont typeface="Times New Roman"/>
              <a:buChar char="●"/>
              <a:tabLst>
                <a:tab algn="l" pos="19620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примерный</a:t>
            </a:r>
            <a:r>
              <a:rPr b="1" lang="ru-RU" sz="24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режим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распорядок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дня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дошкольной группе;</a:t>
            </a:r>
            <a:endParaRPr b="0" lang="ru-RU" sz="2400" spc="-1" strike="noStrike">
              <a:latin typeface="Arial"/>
            </a:endParaRPr>
          </a:p>
          <a:p>
            <a:pPr marL="12600" indent="259560">
              <a:lnSpc>
                <a:spcPct val="100000"/>
              </a:lnSpc>
              <a:buClr>
                <a:srgbClr val="0e3367"/>
              </a:buClr>
              <a:buFont typeface="Times New Roman"/>
              <a:buChar char="●"/>
              <a:tabLst>
                <a:tab algn="l" pos="27252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примерный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перечень</a:t>
            </a:r>
            <a:r>
              <a:rPr b="1" lang="ru-RU" sz="2400" spc="-11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литературных,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музыкальных, 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художественных,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анимационных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произведений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для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реализации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Федеральной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программы;</a:t>
            </a:r>
            <a:endParaRPr b="0" lang="ru-RU" sz="2400" spc="-1" strike="noStrike">
              <a:latin typeface="Arial"/>
            </a:endParaRPr>
          </a:p>
          <a:p>
            <a:pPr marL="12600" indent="-10080">
              <a:lnSpc>
                <a:spcPct val="100000"/>
              </a:lnSpc>
              <a:buClr>
                <a:srgbClr val="0e3367"/>
              </a:buClr>
              <a:buSzPct val="94000"/>
              <a:buFont typeface="Times New Roman"/>
              <a:buChar char="●"/>
              <a:tabLst>
                <a:tab algn="l" pos="19620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федеральный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календарный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план</a:t>
            </a:r>
            <a:r>
              <a:rPr b="1" lang="ru-RU" sz="24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воспитательной работы.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65" name="PlaceHolder 1"/>
          <p:cNvSpPr>
            <a:spLocks noGrp="1"/>
          </p:cNvSpPr>
          <p:nvPr>
            <p:ph type="ftr" idx="14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1378440"/>
          </a:xfrm>
          <a:prstGeom prst="rect">
            <a:avLst/>
          </a:prstGeom>
          <a:noFill/>
          <a:ln w="0">
            <a:noFill/>
          </a:ln>
        </p:spPr>
        <p:txBody>
          <a:bodyPr lIns="0" rIns="0" tIns="233280" bIns="0" anchor="t">
            <a:noAutofit/>
          </a:bodyPr>
          <a:p>
            <a:pPr marL="38592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3600" spc="-1" strike="noStrike">
                <a:solidFill>
                  <a:srgbClr val="a6014b"/>
                </a:solidFill>
                <a:latin typeface="Times New Roman"/>
              </a:rPr>
              <a:t>Основная</a:t>
            </a:r>
            <a:r>
              <a:rPr b="1" lang="ru-RU" sz="3600" spc="-97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3600" spc="-1" strike="noStrike">
                <a:solidFill>
                  <a:srgbClr val="a6014b"/>
                </a:solidFill>
                <a:latin typeface="Times New Roman"/>
              </a:rPr>
              <a:t>цель</a:t>
            </a:r>
            <a:r>
              <a:rPr b="1" lang="ru-RU" sz="3600" spc="-97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3600" spc="-12" strike="noStrike">
                <a:solidFill>
                  <a:srgbClr val="a6014b"/>
                </a:solidFill>
                <a:latin typeface="Times New Roman"/>
              </a:rPr>
              <a:t>программы</a:t>
            </a:r>
            <a:endParaRPr b="0" lang="ru-RU" sz="3600" spc="-1" strike="noStrike">
              <a:latin typeface="Calibri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ftr" idx="15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168" name="object 3"/>
          <p:cNvSpPr/>
          <p:nvPr/>
        </p:nvSpPr>
        <p:spPr>
          <a:xfrm>
            <a:off x="1222200" y="1592280"/>
            <a:ext cx="7174440" cy="299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12600">
              <a:lnSpc>
                <a:spcPct val="100000"/>
              </a:lnSpc>
              <a:spcBef>
                <a:spcPts val="96"/>
              </a:spcBef>
              <a:buNone/>
              <a:tabLst>
                <a:tab algn="l" pos="1281600"/>
              </a:tabLst>
            </a:pP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Целью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Федеральной</a:t>
            </a:r>
            <a:r>
              <a:rPr b="1" lang="ru-RU" sz="2800" spc="-15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программы</a:t>
            </a:r>
            <a:r>
              <a:rPr b="1" lang="ru-RU" sz="2800" spc="-12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является разностороннее</a:t>
            </a:r>
            <a:r>
              <a:rPr b="1" lang="ru-RU" sz="28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развитие</a:t>
            </a:r>
            <a:r>
              <a:rPr b="1" lang="ru-RU" sz="28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ребёнка</a:t>
            </a:r>
            <a:r>
              <a:rPr b="1" lang="ru-RU" sz="28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8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период </a:t>
            </a:r>
            <a:r>
              <a:rPr b="1" lang="ru-RU" sz="2800" spc="-21" strike="noStrike">
                <a:solidFill>
                  <a:srgbClr val="0e3367"/>
                </a:solidFill>
                <a:latin typeface="Times New Roman"/>
              </a:rPr>
              <a:t>дошкольного</a:t>
            </a:r>
            <a:r>
              <a:rPr b="1" lang="ru-RU" sz="28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детства</a:t>
            </a:r>
            <a:r>
              <a:rPr b="1" lang="ru-RU" sz="28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с</a:t>
            </a:r>
            <a:r>
              <a:rPr b="1" lang="ru-RU" sz="28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учётом</a:t>
            </a:r>
            <a:r>
              <a:rPr b="1" lang="ru-RU" sz="28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возрастных</a:t>
            </a:r>
            <a:r>
              <a:rPr b="1" lang="ru-RU" sz="28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индивидуальных</a:t>
            </a:r>
            <a:r>
              <a:rPr b="1" lang="ru-RU" sz="28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особенностей</a:t>
            </a:r>
            <a:r>
              <a:rPr b="1" lang="ru-RU" sz="28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на</a:t>
            </a:r>
            <a:r>
              <a:rPr b="1" lang="ru-RU" sz="28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основе </a:t>
            </a:r>
            <a:r>
              <a:rPr b="1" lang="ru-RU" sz="2800" spc="-41" strike="noStrike">
                <a:solidFill>
                  <a:srgbClr val="0e3367"/>
                </a:solidFill>
                <a:latin typeface="Times New Roman"/>
              </a:rPr>
              <a:t>духовно-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нравственных</a:t>
            </a:r>
            <a:r>
              <a:rPr b="1" lang="ru-RU" sz="28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ценностей</a:t>
            </a:r>
            <a:endParaRPr b="0" lang="ru-RU" sz="28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6"/>
              </a:spcBef>
              <a:buNone/>
              <a:tabLst>
                <a:tab algn="l" pos="1281600"/>
              </a:tabLst>
            </a:pP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российского</a:t>
            </a:r>
            <a:r>
              <a:rPr b="1" lang="ru-RU" sz="2800" spc="-13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народа,</a:t>
            </a:r>
            <a:r>
              <a:rPr b="1" lang="ru-RU" sz="2800" spc="-1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e3367"/>
                </a:solidFill>
                <a:latin typeface="Times New Roman"/>
              </a:rPr>
              <a:t>исторических</a:t>
            </a:r>
            <a:r>
              <a:rPr b="1" lang="ru-RU" sz="2800" spc="-11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800" spc="-21" strike="noStrike">
                <a:solidFill>
                  <a:srgbClr val="0e3367"/>
                </a:solidFill>
                <a:latin typeface="Times New Roman"/>
              </a:rPr>
              <a:t>национально-</a:t>
            </a:r>
            <a:r>
              <a:rPr b="1" lang="ru-RU" sz="2800" spc="-32" strike="noStrike">
                <a:solidFill>
                  <a:srgbClr val="0e3367"/>
                </a:solidFill>
                <a:latin typeface="Times New Roman"/>
              </a:rPr>
              <a:t>культурных</a:t>
            </a:r>
            <a:r>
              <a:rPr b="1" lang="ru-RU" sz="2800" spc="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0e3367"/>
                </a:solidFill>
                <a:latin typeface="Times New Roman"/>
              </a:rPr>
              <a:t>традиций.</a:t>
            </a:r>
            <a:endParaRPr b="0" lang="ru-R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1416600"/>
          </a:xfrm>
          <a:prstGeom prst="rect">
            <a:avLst/>
          </a:prstGeom>
          <a:noFill/>
          <a:ln w="0">
            <a:noFill/>
          </a:ln>
        </p:spPr>
        <p:txBody>
          <a:bodyPr lIns="0" rIns="0" tIns="271440" bIns="0" anchor="t">
            <a:noAutofit/>
          </a:bodyPr>
          <a:p>
            <a:pPr marL="1931760">
              <a:lnSpc>
                <a:spcPct val="100000"/>
              </a:lnSpc>
              <a:spcBef>
                <a:spcPts val="96"/>
              </a:spcBef>
              <a:buNone/>
            </a:pPr>
            <a:r>
              <a:rPr b="1" lang="ru-RU" sz="2800" spc="-12" strike="noStrike">
                <a:solidFill>
                  <a:srgbClr val="a6014b"/>
                </a:solidFill>
                <a:latin typeface="Times New Roman"/>
              </a:rPr>
              <a:t>Задачи</a:t>
            </a:r>
            <a:r>
              <a:rPr b="1" lang="ru-RU" sz="2800" spc="-12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a6014b"/>
                </a:solidFill>
                <a:latin typeface="Times New Roman"/>
              </a:rPr>
              <a:t>программы:</a:t>
            </a:r>
            <a:endParaRPr b="0" lang="ru-RU" sz="2800" spc="-1" strike="noStrike">
              <a:latin typeface="Calibri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ftr" idx="16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171" name="object 3"/>
          <p:cNvSpPr/>
          <p:nvPr/>
        </p:nvSpPr>
        <p:spPr>
          <a:xfrm>
            <a:off x="1050480" y="1412640"/>
            <a:ext cx="7758000" cy="428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12600" indent="253440" algn="just">
              <a:lnSpc>
                <a:spcPct val="100000"/>
              </a:lnSpc>
              <a:spcBef>
                <a:spcPts val="105"/>
              </a:spcBef>
              <a:buClr>
                <a:srgbClr val="0e3367"/>
              </a:buClr>
              <a:buFont typeface="StarSymbol"/>
              <a:buAutoNum type="arabicPeriod"/>
              <a:tabLst>
                <a:tab algn="l" pos="26604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Обеспечение</a:t>
            </a:r>
            <a:r>
              <a:rPr b="1" lang="ru-RU" sz="20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единых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для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Российской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Федерации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содержания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ДО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планируемых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32" strike="noStrike">
                <a:solidFill>
                  <a:srgbClr val="0e3367"/>
                </a:solidFill>
                <a:latin typeface="Times New Roman"/>
              </a:rPr>
              <a:t>результатов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освоения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образовательной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программы 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ДО;</a:t>
            </a:r>
            <a:endParaRPr b="0" lang="ru-RU" sz="2000" spc="-1" strike="noStrike">
              <a:latin typeface="Arial"/>
            </a:endParaRPr>
          </a:p>
          <a:p>
            <a:pPr marL="12600" indent="253440">
              <a:lnSpc>
                <a:spcPct val="100000"/>
              </a:lnSpc>
              <a:buClr>
                <a:srgbClr val="0e3367"/>
              </a:buClr>
              <a:buFont typeface="StarSymbol"/>
              <a:buAutoNum type="arabicPeriod"/>
              <a:tabLst>
                <a:tab algn="l" pos="26604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Приобщение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детей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(в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соответствии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возрастными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особенностями)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к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базовым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ценностям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российского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народа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-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жизнь,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достоинство,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права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свободы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человека,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патриотизм,</a:t>
            </a:r>
            <a:endParaRPr b="0" lang="ru-RU" sz="2000" spc="-1" strike="noStrike">
              <a:latin typeface="Arial"/>
            </a:endParaRPr>
          </a:p>
          <a:p>
            <a:pPr marL="12600">
              <a:lnSpc>
                <a:spcPct val="100000"/>
              </a:lnSpc>
              <a:buNone/>
              <a:tabLst>
                <a:tab algn="l" pos="26604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гражданственность,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высокие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нравственные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идеалы,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крепкая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семья,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созидательный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труд,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приоритет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духовного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над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материальным,</a:t>
            </a:r>
            <a:r>
              <a:rPr b="1" lang="ru-RU" sz="20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гуманизм,</a:t>
            </a:r>
            <a:r>
              <a:rPr b="1" lang="ru-RU" sz="20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милосердие,</a:t>
            </a:r>
            <a:r>
              <a:rPr b="1" lang="ru-RU" sz="20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справедливость,</a:t>
            </a:r>
            <a:endParaRPr b="0" lang="ru-RU" sz="2000" spc="-1" strike="noStrike">
              <a:latin typeface="Arial"/>
            </a:endParaRPr>
          </a:p>
          <a:p>
            <a:pPr marL="12600">
              <a:lnSpc>
                <a:spcPct val="100000"/>
              </a:lnSpc>
              <a:buNone/>
              <a:tabLst>
                <a:tab algn="l" pos="26604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коллективизм,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взаимопомощь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взаимоуважение,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историческая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память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преемственность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поколений,</a:t>
            </a:r>
            <a:r>
              <a:rPr b="1" lang="ru-RU" sz="20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единство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народов</a:t>
            </a:r>
            <a:r>
              <a:rPr b="1" lang="ru-RU" sz="20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России;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создание</a:t>
            </a:r>
            <a:r>
              <a:rPr b="1" lang="ru-RU" sz="20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условий</a:t>
            </a:r>
            <a:r>
              <a:rPr b="1" lang="ru-RU" sz="20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для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формирования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ценностного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отношения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к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окружающему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миру,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становления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опыта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действий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поступков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на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основе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осмысления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ценностей;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2789640" y="283320"/>
            <a:ext cx="2829240" cy="11577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Задачи</a:t>
            </a:r>
            <a:r>
              <a:rPr b="1" lang="ru-RU" sz="2400" spc="-14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Программы:</a:t>
            </a:r>
            <a:endParaRPr b="0" lang="ru-RU" sz="2400" spc="-1" strike="noStrike">
              <a:latin typeface="Calibri"/>
            </a:endParaRPr>
          </a:p>
        </p:txBody>
      </p:sp>
      <p:sp>
        <p:nvSpPr>
          <p:cNvPr id="173" name="object 3"/>
          <p:cNvSpPr/>
          <p:nvPr/>
        </p:nvSpPr>
        <p:spPr>
          <a:xfrm>
            <a:off x="978480" y="990720"/>
            <a:ext cx="4324680" cy="31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12600">
              <a:lnSpc>
                <a:spcPct val="100000"/>
              </a:lnSpc>
              <a:spcBef>
                <a:spcPts val="105"/>
              </a:spcBef>
              <a:buNone/>
              <a:tabLst>
                <a:tab algn="l" pos="438840"/>
                <a:tab algn="l" pos="2024280"/>
              </a:tabLst>
            </a:pP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3.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Построение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(структурирование)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74" name="object 4"/>
          <p:cNvSpPr/>
          <p:nvPr/>
        </p:nvSpPr>
        <p:spPr>
          <a:xfrm>
            <a:off x="5514480" y="990720"/>
            <a:ext cx="1382760" cy="31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12600">
              <a:lnSpc>
                <a:spcPct val="100000"/>
              </a:lnSpc>
              <a:spcBef>
                <a:spcPts val="105"/>
              </a:spcBef>
              <a:buNone/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содержания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75" name="object 5"/>
          <p:cNvSpPr/>
          <p:nvPr/>
        </p:nvSpPr>
        <p:spPr>
          <a:xfrm>
            <a:off x="978480" y="1296000"/>
            <a:ext cx="5881680" cy="31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12600">
              <a:lnSpc>
                <a:spcPct val="100000"/>
              </a:lnSpc>
              <a:spcBef>
                <a:spcPts val="105"/>
              </a:spcBef>
              <a:buNone/>
              <a:tabLst>
                <a:tab algn="l" pos="1795680"/>
                <a:tab algn="l" pos="2296800"/>
                <a:tab algn="l" pos="3281760"/>
                <a:tab algn="l" pos="4150440"/>
                <a:tab algn="l" pos="572184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деятельности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на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основе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учета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возрастных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и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76" name="object 6"/>
          <p:cNvSpPr/>
          <p:nvPr/>
        </p:nvSpPr>
        <p:spPr>
          <a:xfrm>
            <a:off x="7063200" y="990720"/>
            <a:ext cx="2004480" cy="62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56520">
              <a:lnSpc>
                <a:spcPct val="100000"/>
              </a:lnSpc>
              <a:spcBef>
                <a:spcPts val="105"/>
              </a:spcBef>
              <a:buNone/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образовательной</a:t>
            </a:r>
            <a:endParaRPr b="0" lang="ru-RU" sz="20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6"/>
              </a:spcBef>
              <a:buNone/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индивидуальных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77" name="object 7"/>
          <p:cNvSpPr/>
          <p:nvPr/>
        </p:nvSpPr>
        <p:spPr>
          <a:xfrm>
            <a:off x="100080" y="1600920"/>
            <a:ext cx="8969040" cy="519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891000" algn="just">
              <a:lnSpc>
                <a:spcPct val="100000"/>
              </a:lnSpc>
              <a:spcBef>
                <a:spcPts val="105"/>
              </a:spcBef>
              <a:buNone/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особенностей</a:t>
            </a:r>
            <a:r>
              <a:rPr b="1" lang="ru-RU" sz="20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развития;</a:t>
            </a:r>
            <a:endParaRPr b="0" lang="ru-RU" sz="2000" spc="-1" strike="noStrike">
              <a:latin typeface="Arial"/>
            </a:endParaRPr>
          </a:p>
          <a:p>
            <a:pPr marL="891000" indent="316080" algn="just">
              <a:lnSpc>
                <a:spcPct val="100000"/>
              </a:lnSpc>
              <a:buClr>
                <a:srgbClr val="0e3367"/>
              </a:buClr>
              <a:buFont typeface="StarSymbol"/>
              <a:buAutoNum type="arabicPeriod" startAt="4"/>
              <a:tabLst>
                <a:tab algn="l" pos="120708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Создание</a:t>
            </a:r>
            <a:r>
              <a:rPr b="1" lang="ru-RU" sz="2000" spc="38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условий</a:t>
            </a:r>
            <a:r>
              <a:rPr b="1" lang="ru-RU" sz="2000" spc="403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для</a:t>
            </a:r>
            <a:r>
              <a:rPr b="1" lang="ru-RU" sz="2000" spc="403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равного</a:t>
            </a:r>
            <a:r>
              <a:rPr b="1" lang="ru-RU" sz="2000" spc="418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доступа</a:t>
            </a:r>
            <a:r>
              <a:rPr b="1" lang="ru-RU" sz="2000" spc="398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к</a:t>
            </a:r>
            <a:r>
              <a:rPr b="1" lang="ru-RU" sz="2000" spc="4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образованию</a:t>
            </a:r>
            <a:r>
              <a:rPr b="1" lang="ru-RU" sz="2000" spc="4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для</a:t>
            </a:r>
            <a:r>
              <a:rPr b="1" lang="ru-RU" sz="2000" spc="41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всех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детей</a:t>
            </a:r>
            <a:r>
              <a:rPr b="1" lang="ru-RU" sz="2000" spc="38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дошкольного</a:t>
            </a:r>
            <a:r>
              <a:rPr b="1" lang="ru-RU" sz="2000" spc="43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возраста</a:t>
            </a:r>
            <a:r>
              <a:rPr b="1" lang="ru-RU" sz="2000" spc="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</a:t>
            </a:r>
            <a:r>
              <a:rPr b="1" lang="ru-RU" sz="2000" spc="2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учетом</a:t>
            </a:r>
            <a:r>
              <a:rPr b="1" lang="ru-RU" sz="2000" spc="38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разнообразия</a:t>
            </a:r>
            <a:r>
              <a:rPr b="1" lang="ru-RU" sz="2000" spc="38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образовательных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потребностей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индивидуальных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возможностей;</a:t>
            </a:r>
            <a:endParaRPr b="0" lang="ru-RU" sz="2000" spc="-1" strike="noStrike">
              <a:latin typeface="Arial"/>
            </a:endParaRPr>
          </a:p>
          <a:p>
            <a:pPr marL="891000" indent="273600" algn="just">
              <a:lnSpc>
                <a:spcPct val="100000"/>
              </a:lnSpc>
              <a:buClr>
                <a:srgbClr val="0e3367"/>
              </a:buClr>
              <a:buFont typeface="StarSymbol"/>
              <a:buAutoNum type="arabicPeriod" startAt="4"/>
              <a:tabLst>
                <a:tab algn="l" pos="116460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Охрана</a:t>
            </a:r>
            <a:r>
              <a:rPr b="1" lang="ru-RU" sz="2000" spc="83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7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укрепление</a:t>
            </a:r>
            <a:r>
              <a:rPr b="1" lang="ru-RU" sz="2000" spc="6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физического</a:t>
            </a:r>
            <a:r>
              <a:rPr b="1" lang="ru-RU" sz="2000" spc="7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8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психического</a:t>
            </a:r>
            <a:r>
              <a:rPr b="1" lang="ru-RU" sz="2000" spc="83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здоровья</a:t>
            </a:r>
            <a:r>
              <a:rPr b="1" lang="ru-RU" sz="2000" spc="9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детей,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том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числе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их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эмоционального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благополучия;</a:t>
            </a:r>
            <a:endParaRPr b="0" lang="ru-RU" sz="2000" spc="-1" strike="noStrike">
              <a:latin typeface="Arial"/>
            </a:endParaRPr>
          </a:p>
          <a:p>
            <a:pPr marL="891000" indent="346680" algn="just">
              <a:lnSpc>
                <a:spcPct val="100000"/>
              </a:lnSpc>
              <a:buClr>
                <a:srgbClr val="0e3367"/>
              </a:buClr>
              <a:buFont typeface="StarSymbol"/>
              <a:buAutoNum type="arabicPeriod" startAt="4"/>
              <a:tabLst>
                <a:tab algn="l" pos="123768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Обеспечение</a:t>
            </a:r>
            <a:r>
              <a:rPr b="1" lang="ru-RU" sz="2000" spc="89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развития</a:t>
            </a:r>
            <a:r>
              <a:rPr b="1" lang="ru-RU" sz="2000" spc="97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физических,</a:t>
            </a:r>
            <a:r>
              <a:rPr b="1" lang="ru-RU" sz="2000" spc="77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личностных,</a:t>
            </a:r>
            <a:r>
              <a:rPr b="1" lang="ru-RU" sz="2000" spc="97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нравственных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качеств</a:t>
            </a:r>
            <a:r>
              <a:rPr b="1" lang="ru-RU" sz="2000" spc="3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3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основ</a:t>
            </a:r>
            <a:r>
              <a:rPr b="1" lang="ru-RU" sz="2000" spc="3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патриотизма,</a:t>
            </a:r>
            <a:r>
              <a:rPr b="1" lang="ru-RU" sz="2000" spc="38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интеллектуальных</a:t>
            </a:r>
            <a:r>
              <a:rPr b="1" lang="ru-RU" sz="2000" spc="38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36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художественно-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творческих</a:t>
            </a:r>
            <a:r>
              <a:rPr b="1" lang="ru-RU" sz="2000" spc="423" strike="noStrike">
                <a:solidFill>
                  <a:srgbClr val="0e3367"/>
                </a:solidFill>
                <a:latin typeface="Times New Roman"/>
              </a:rPr>
              <a:t> 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способностей</a:t>
            </a:r>
            <a:r>
              <a:rPr b="1" lang="ru-RU" sz="2000" spc="429" strike="noStrike">
                <a:solidFill>
                  <a:srgbClr val="0e3367"/>
                </a:solidFill>
                <a:latin typeface="Times New Roman"/>
              </a:rPr>
              <a:t> 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ребенка,</a:t>
            </a:r>
            <a:r>
              <a:rPr b="1" lang="ru-RU" sz="2000" spc="423" strike="noStrike">
                <a:solidFill>
                  <a:srgbClr val="0e3367"/>
                </a:solidFill>
                <a:latin typeface="Times New Roman"/>
              </a:rPr>
              <a:t> 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его</a:t>
            </a:r>
            <a:r>
              <a:rPr b="1" lang="ru-RU" sz="2000" spc="423" strike="noStrike">
                <a:solidFill>
                  <a:srgbClr val="0e3367"/>
                </a:solidFill>
                <a:latin typeface="Times New Roman"/>
              </a:rPr>
              <a:t>   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инициативности, самостоятельности</a:t>
            </a:r>
            <a:r>
              <a:rPr b="1" lang="ru-RU" sz="20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ответственности;</a:t>
            </a:r>
            <a:endParaRPr b="0" lang="ru-RU" sz="2000" spc="-1" strike="noStrike">
              <a:latin typeface="Arial"/>
            </a:endParaRPr>
          </a:p>
          <a:p>
            <a:pPr marL="891000" algn="just">
              <a:lnSpc>
                <a:spcPct val="100000"/>
              </a:lnSpc>
              <a:buNone/>
              <a:tabLst>
                <a:tab algn="l" pos="123768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7</a:t>
            </a:r>
            <a:r>
              <a:rPr b="1" lang="ru-RU" sz="2000" spc="182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Обеспечение</a:t>
            </a:r>
            <a:r>
              <a:rPr b="1" lang="ru-RU" sz="2000" spc="194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000" spc="-32" strike="noStrike">
                <a:solidFill>
                  <a:srgbClr val="0e3367"/>
                </a:solidFill>
                <a:latin typeface="Times New Roman"/>
              </a:rPr>
              <a:t>психолого-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педагогической</a:t>
            </a:r>
            <a:r>
              <a:rPr b="1" lang="ru-RU" sz="2000" spc="182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поддержки</a:t>
            </a:r>
            <a:r>
              <a:rPr b="1" lang="ru-RU" sz="2000" spc="182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семьи</a:t>
            </a:r>
            <a:r>
              <a:rPr b="1" lang="ru-RU" sz="2000" spc="188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повышение</a:t>
            </a:r>
            <a:r>
              <a:rPr b="1" lang="ru-RU" sz="2000" spc="9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компетентности</a:t>
            </a:r>
            <a:r>
              <a:rPr b="1" lang="ru-RU" sz="2000" spc="13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родителей</a:t>
            </a:r>
            <a:r>
              <a:rPr b="1" lang="ru-RU" sz="2000" spc="11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(законных</a:t>
            </a:r>
            <a:r>
              <a:rPr b="1" lang="ru-RU" sz="2000" spc="10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представителей)</a:t>
            </a:r>
            <a:r>
              <a:rPr b="1" lang="ru-RU" sz="2000" spc="11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в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вопросах</a:t>
            </a:r>
            <a:r>
              <a:rPr b="1" lang="ru-RU" sz="2000" spc="46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воспитания,</a:t>
            </a:r>
            <a:r>
              <a:rPr b="1" lang="ru-RU" sz="2000" spc="47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обучения</a:t>
            </a:r>
            <a:r>
              <a:rPr b="1" lang="ru-RU" sz="2000" spc="47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47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развития,</a:t>
            </a:r>
            <a:r>
              <a:rPr b="1" lang="ru-RU" sz="2000" spc="47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охраны</a:t>
            </a:r>
            <a:r>
              <a:rPr b="1" lang="ru-RU" sz="2000" spc="47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463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укрепления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здоровья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детей,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обеспечения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их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безопасности;</a:t>
            </a:r>
            <a:endParaRPr b="0" lang="ru-RU" sz="2000" spc="-1" strike="noStrike">
              <a:latin typeface="Arial"/>
            </a:endParaRPr>
          </a:p>
          <a:p>
            <a:pPr marL="891000" algn="just">
              <a:lnSpc>
                <a:spcPct val="100000"/>
              </a:lnSpc>
              <a:spcBef>
                <a:spcPts val="6"/>
              </a:spcBef>
              <a:buNone/>
              <a:tabLst>
                <a:tab algn="l" pos="123768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8.</a:t>
            </a:r>
            <a:r>
              <a:rPr b="1" lang="ru-RU" sz="2000" spc="12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Достижение</a:t>
            </a:r>
            <a:r>
              <a:rPr b="1" lang="ru-RU" sz="2000" spc="24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детьми</a:t>
            </a:r>
            <a:r>
              <a:rPr b="1" lang="ru-RU" sz="2000" spc="24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на</a:t>
            </a:r>
            <a:r>
              <a:rPr b="1" lang="ru-RU" sz="2000" spc="24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этапе</a:t>
            </a:r>
            <a:r>
              <a:rPr b="1" lang="ru-RU" sz="2000" spc="12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завершения</a:t>
            </a:r>
            <a:r>
              <a:rPr b="1" lang="ru-RU" sz="2000" spc="12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ДО</a:t>
            </a:r>
            <a:r>
              <a:rPr b="1" lang="ru-RU" sz="2000" spc="12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уровня</a:t>
            </a:r>
            <a:r>
              <a:rPr b="1" lang="ru-RU" sz="2000" spc="12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развития,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необходимого</a:t>
            </a:r>
            <a:r>
              <a:rPr b="1" lang="ru-RU" sz="2000" spc="202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202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достаточного</a:t>
            </a:r>
            <a:r>
              <a:rPr b="1" lang="ru-RU" sz="2000" spc="202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для</a:t>
            </a:r>
            <a:r>
              <a:rPr b="1" lang="ru-RU" sz="2000" spc="199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успешного</a:t>
            </a:r>
            <a:r>
              <a:rPr b="1" lang="ru-RU" sz="2000" spc="208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освоения</a:t>
            </a:r>
            <a:r>
              <a:rPr b="1" lang="ru-RU" sz="2000" spc="208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ими</a:t>
            </a:r>
            <a:endParaRPr b="0" lang="ru-RU" sz="2000" spc="-1" strike="noStrike">
              <a:latin typeface="Arial"/>
            </a:endParaRPr>
          </a:p>
          <a:p>
            <a:pPr marL="12600" algn="just">
              <a:lnSpc>
                <a:spcPct val="100000"/>
              </a:lnSpc>
              <a:buNone/>
              <a:tabLst>
                <a:tab algn="l" pos="1237680"/>
              </a:tabLst>
            </a:pPr>
            <a:r>
              <a:rPr b="0" lang="ru-RU" sz="900" spc="-1" strike="noStrike" baseline="4000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900" spc="-32" strike="noStrike" baseline="4000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900" spc="-1" strike="noStrike" baseline="4000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900" spc="-46" strike="noStrike" baseline="4000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900" spc="-1" strike="noStrike" baseline="4000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900" spc="-7" strike="noStrike" baseline="4000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900" spc="-15" strike="noStrike" baseline="4000">
                <a:solidFill>
                  <a:srgbClr val="006fc0"/>
                </a:solidFill>
                <a:latin typeface="Times New Roman"/>
              </a:rPr>
              <a:t>Петровна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образовательных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программ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начального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общего;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3288600" y="555840"/>
            <a:ext cx="3769560" cy="1157400"/>
          </a:xfrm>
          <a:prstGeom prst="rect">
            <a:avLst/>
          </a:prstGeom>
          <a:noFill/>
          <a:ln w="0">
            <a:noFill/>
          </a:ln>
        </p:spPr>
        <p:txBody>
          <a:bodyPr lIns="0" rIns="0" tIns="12240" bIns="0" anchor="t">
            <a:noAutofit/>
          </a:bodyPr>
          <a:p>
            <a:pPr marL="12600">
              <a:lnSpc>
                <a:spcPct val="100000"/>
              </a:lnSpc>
              <a:spcBef>
                <a:spcPts val="96"/>
              </a:spcBef>
              <a:buNone/>
            </a:pP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Принципы</a:t>
            </a:r>
            <a:r>
              <a:rPr b="1" lang="ru-RU" sz="2800" spc="-157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a6014b"/>
                </a:solidFill>
                <a:latin typeface="Times New Roman"/>
              </a:rPr>
              <a:t>программы</a:t>
            </a:r>
            <a:endParaRPr b="0" lang="ru-RU" sz="2800" spc="-1" strike="noStrike">
              <a:latin typeface="Calibri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ftr" idx="17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180" name="object 3"/>
          <p:cNvSpPr/>
          <p:nvPr/>
        </p:nvSpPr>
        <p:spPr>
          <a:xfrm>
            <a:off x="1050480" y="1049400"/>
            <a:ext cx="7873560" cy="275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12600" indent="262080">
              <a:lnSpc>
                <a:spcPct val="100000"/>
              </a:lnSpc>
              <a:spcBef>
                <a:spcPts val="105"/>
              </a:spcBef>
              <a:buClr>
                <a:srgbClr val="0e3367"/>
              </a:buClr>
              <a:buSzPct val="90000"/>
              <a:buFont typeface="StarSymbol"/>
              <a:buAutoNum type="arabicParenR"/>
              <a:tabLst>
                <a:tab algn="l" pos="27504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полноценное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проживание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ребенком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всех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этапов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детства (младенческого,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раннего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дошкольного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возраста),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обогащение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(амплификация)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детского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развития;</a:t>
            </a:r>
            <a:endParaRPr b="0" lang="ru-RU" sz="2000" spc="-1" strike="noStrike">
              <a:latin typeface="Arial"/>
            </a:endParaRPr>
          </a:p>
          <a:p>
            <a:pPr marL="225360" indent="-224280" algn="just">
              <a:lnSpc>
                <a:spcPct val="100000"/>
              </a:lnSpc>
              <a:buClr>
                <a:srgbClr val="0e3367"/>
              </a:buClr>
              <a:buSzPct val="95000"/>
              <a:buFont typeface="StarSymbol"/>
              <a:buAutoNum type="arabicParenR"/>
              <a:tabLst>
                <a:tab algn="l" pos="22536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построение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образовательной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деятельности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на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основе</a:t>
            </a:r>
            <a:endParaRPr b="0" lang="ru-RU" sz="2000" spc="-1" strike="noStrike">
              <a:latin typeface="Arial"/>
            </a:endParaRPr>
          </a:p>
          <a:p>
            <a:pPr marL="12600" algn="just">
              <a:lnSpc>
                <a:spcPct val="100000"/>
              </a:lnSpc>
              <a:buNone/>
              <a:tabLst>
                <a:tab algn="l" pos="22536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индивидуальных</a:t>
            </a:r>
            <a:r>
              <a:rPr b="1" lang="ru-RU" sz="20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особенностей</a:t>
            </a:r>
            <a:r>
              <a:rPr b="1" lang="ru-RU" sz="20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каждого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ребенка,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при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котором</a:t>
            </a:r>
            <a:r>
              <a:rPr b="1" lang="ru-RU" sz="20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сам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ребенок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становится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активным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выборе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содержания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своего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ДОО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с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семьей;</a:t>
            </a:r>
            <a:endParaRPr b="0" lang="ru-RU" sz="2000" spc="-1" strike="noStrike">
              <a:latin typeface="Arial"/>
            </a:endParaRPr>
          </a:p>
          <a:p>
            <a:pPr marL="12600" algn="just">
              <a:lnSpc>
                <a:spcPct val="100000"/>
              </a:lnSpc>
              <a:buNone/>
              <a:tabLst>
                <a:tab algn="l" pos="22536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6)приобщение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детей к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социокультурным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нормам,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традициям</a:t>
            </a:r>
            <a:r>
              <a:rPr b="1" lang="ru-RU" sz="20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семьи,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81" name="object 4"/>
          <p:cNvSpPr/>
          <p:nvPr/>
        </p:nvSpPr>
        <p:spPr>
          <a:xfrm>
            <a:off x="1050480" y="3488040"/>
            <a:ext cx="2828520" cy="31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12600">
              <a:lnSpc>
                <a:spcPct val="100000"/>
              </a:lnSpc>
              <a:spcBef>
                <a:spcPts val="105"/>
              </a:spcBef>
              <a:buNone/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общества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государства;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82" name="object 5"/>
          <p:cNvSpPr/>
          <p:nvPr/>
        </p:nvSpPr>
        <p:spPr>
          <a:xfrm>
            <a:off x="1050480" y="3793320"/>
            <a:ext cx="7856640" cy="153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-1800">
              <a:lnSpc>
                <a:spcPct val="100000"/>
              </a:lnSpc>
              <a:spcBef>
                <a:spcPts val="99"/>
              </a:spcBef>
              <a:buClr>
                <a:srgbClr val="0e3367"/>
              </a:buClr>
              <a:buSzPct val="95000"/>
              <a:buFont typeface="StarSymbol"/>
              <a:buAutoNum type="arabicParenR" startAt="7"/>
              <a:tabLst>
                <a:tab algn="l" pos="22464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познавательных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интересов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познавательных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действий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ребенка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различных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видах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деятельности;</a:t>
            </a:r>
            <a:endParaRPr b="0" lang="ru-RU" sz="2000" spc="-1" strike="noStrike">
              <a:latin typeface="Arial"/>
            </a:endParaRPr>
          </a:p>
          <a:p>
            <a:pPr marL="12600" indent="-1800">
              <a:lnSpc>
                <a:spcPct val="100000"/>
              </a:lnSpc>
              <a:buClr>
                <a:srgbClr val="0e3367"/>
              </a:buClr>
              <a:buSzPct val="95000"/>
              <a:buFont typeface="StarSymbol"/>
              <a:buAutoNum type="arabicParenR" startAt="7"/>
              <a:tabLst>
                <a:tab algn="l" pos="22464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возрастная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адекватность</a:t>
            </a:r>
            <a:r>
              <a:rPr b="1" lang="ru-RU" sz="20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дошкольного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образования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(соответствие условий,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требований,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методов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возрасту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особенностям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развития);</a:t>
            </a:r>
            <a:endParaRPr b="0" lang="ru-RU" sz="2000" spc="-1" strike="noStrike">
              <a:latin typeface="Arial"/>
            </a:endParaRPr>
          </a:p>
          <a:p>
            <a:pPr marL="224640" indent="-213840">
              <a:lnSpc>
                <a:spcPct val="100000"/>
              </a:lnSpc>
              <a:spcBef>
                <a:spcPts val="6"/>
              </a:spcBef>
              <a:buClr>
                <a:srgbClr val="0e3367"/>
              </a:buClr>
              <a:buSzPct val="95000"/>
              <a:buFont typeface="StarSymbol"/>
              <a:buAutoNum type="arabicParenR" startAt="7"/>
              <a:tabLst>
                <a:tab algn="l" pos="22464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учет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этнокультурной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ситуации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развития</a:t>
            </a:r>
            <a:r>
              <a:rPr b="1" lang="ru-RU" sz="20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детей.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83" name="object 6"/>
          <p:cNvSpPr/>
          <p:nvPr/>
        </p:nvSpPr>
        <p:spPr>
          <a:xfrm>
            <a:off x="1050480" y="3636000"/>
            <a:ext cx="141120" cy="28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r>
              <a:rPr b="0" lang="ru-RU" sz="1800" spc="-52" strike="noStrike">
                <a:latin typeface="Calibri"/>
              </a:rPr>
              <a:t>1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1575360" y="555840"/>
            <a:ext cx="6169320" cy="1157400"/>
          </a:xfrm>
          <a:prstGeom prst="rect">
            <a:avLst/>
          </a:prstGeom>
          <a:noFill/>
          <a:ln w="0">
            <a:noFill/>
          </a:ln>
        </p:spPr>
        <p:txBody>
          <a:bodyPr lIns="0" rIns="0" tIns="12240" bIns="0" anchor="t">
            <a:noAutofit/>
          </a:bodyPr>
          <a:p>
            <a:pPr marL="2350080" indent="-2338200">
              <a:lnSpc>
                <a:spcPct val="100000"/>
              </a:lnSpc>
              <a:spcBef>
                <a:spcPts val="96"/>
              </a:spcBef>
              <a:buNone/>
              <a:tabLst>
                <a:tab algn="l" pos="0"/>
              </a:tabLst>
            </a:pPr>
            <a:r>
              <a:rPr b="1" lang="ru-RU" sz="2800" spc="-21" strike="noStrike">
                <a:solidFill>
                  <a:srgbClr val="a6014b"/>
                </a:solidFill>
                <a:latin typeface="Times New Roman"/>
              </a:rPr>
              <a:t>Планируемые</a:t>
            </a:r>
            <a:r>
              <a:rPr b="1" lang="ru-RU" sz="2800" spc="-10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32" strike="noStrike">
                <a:solidFill>
                  <a:srgbClr val="a6014b"/>
                </a:solidFill>
                <a:latin typeface="Times New Roman"/>
              </a:rPr>
              <a:t>результаты</a:t>
            </a:r>
            <a:r>
              <a:rPr b="1" lang="ru-RU" sz="2800" spc="-114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a6014b"/>
                </a:solidFill>
                <a:latin typeface="Times New Roman"/>
              </a:rPr>
              <a:t>реализации </a:t>
            </a: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ФОП</a:t>
            </a:r>
            <a:r>
              <a:rPr b="1" lang="ru-RU" sz="2800" spc="-3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26" strike="noStrike">
                <a:solidFill>
                  <a:srgbClr val="a6014b"/>
                </a:solidFill>
                <a:latin typeface="Times New Roman"/>
              </a:rPr>
              <a:t>ДО</a:t>
            </a:r>
            <a:endParaRPr b="0" lang="ru-RU" sz="2800" spc="-1" strike="noStrike">
              <a:latin typeface="Calibri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type="ftr" idx="18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186" name="object 3"/>
          <p:cNvSpPr/>
          <p:nvPr/>
        </p:nvSpPr>
        <p:spPr>
          <a:xfrm>
            <a:off x="1338480" y="1423080"/>
            <a:ext cx="7261560" cy="276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12600" algn="just">
              <a:lnSpc>
                <a:spcPct val="100000"/>
              </a:lnSpc>
              <a:spcBef>
                <a:spcPts val="105"/>
              </a:spcBef>
              <a:buNone/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Результаты</a:t>
            </a:r>
            <a:r>
              <a:rPr b="1" lang="ru-RU" sz="2000" spc="378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освоения</a:t>
            </a:r>
            <a:r>
              <a:rPr b="1" lang="ru-RU" sz="2000" spc="378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Программы</a:t>
            </a:r>
            <a:r>
              <a:rPr b="1" lang="ru-RU" sz="2000" spc="372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представлены</a:t>
            </a:r>
            <a:r>
              <a:rPr b="1" lang="ru-RU" sz="2000" spc="384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378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виде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целевых</a:t>
            </a:r>
            <a:r>
              <a:rPr b="1" lang="ru-RU" sz="2000" spc="488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ориентиров</a:t>
            </a:r>
            <a:r>
              <a:rPr b="1" lang="ru-RU" sz="2000" spc="49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ДО  и  представляют  собой 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возрастные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характеристики</a:t>
            </a:r>
            <a:r>
              <a:rPr b="1" lang="ru-RU" sz="2000" spc="273" strike="noStrike">
                <a:solidFill>
                  <a:srgbClr val="0e3367"/>
                </a:solidFill>
                <a:latin typeface="Times New Roman"/>
              </a:rPr>
              <a:t> 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возможных</a:t>
            </a:r>
            <a:r>
              <a:rPr b="1" lang="ru-RU" sz="2000" spc="279" strike="noStrike">
                <a:solidFill>
                  <a:srgbClr val="0e3367"/>
                </a:solidFill>
                <a:latin typeface="Times New Roman"/>
              </a:rPr>
              <a:t> 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достижений</a:t>
            </a:r>
            <a:r>
              <a:rPr b="1" lang="ru-RU" sz="2000" spc="273" strike="noStrike">
                <a:solidFill>
                  <a:srgbClr val="0e3367"/>
                </a:solidFill>
                <a:latin typeface="Times New Roman"/>
              </a:rPr>
              <a:t>  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ребенка</a:t>
            </a:r>
            <a:r>
              <a:rPr b="1" lang="ru-RU" sz="2000" spc="279" strike="noStrike">
                <a:solidFill>
                  <a:srgbClr val="0e3367"/>
                </a:solidFill>
                <a:latin typeface="Times New Roman"/>
              </a:rPr>
              <a:t>    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к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завершению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дошкольного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образования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(ФОП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ДО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п.15).</a:t>
            </a:r>
            <a:endParaRPr b="0" lang="ru-RU" sz="20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endParaRPr b="0" lang="ru-RU" sz="2000" spc="-1" strike="noStrike">
              <a:latin typeface="Arial"/>
            </a:endParaRPr>
          </a:p>
          <a:p>
            <a:pPr marL="12600" algn="just">
              <a:lnSpc>
                <a:spcPct val="100000"/>
              </a:lnSpc>
              <a:buNone/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Целевые</a:t>
            </a:r>
            <a:r>
              <a:rPr b="1" lang="ru-RU" sz="2000" spc="21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ориентиры</a:t>
            </a:r>
            <a:r>
              <a:rPr b="1" lang="ru-RU" sz="2000" spc="21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не</a:t>
            </a:r>
            <a:r>
              <a:rPr b="1" lang="ru-RU" sz="2000" spc="21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подлежат</a:t>
            </a:r>
            <a:r>
              <a:rPr b="1" lang="ru-RU" sz="2000" spc="19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оценке,</a:t>
            </a:r>
            <a:r>
              <a:rPr b="1" lang="ru-RU" sz="2000" spc="22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21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том</a:t>
            </a:r>
            <a:r>
              <a:rPr b="1" lang="ru-RU" sz="2000" spc="21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числе</a:t>
            </a:r>
            <a:r>
              <a:rPr b="1" lang="ru-RU" sz="2000" spc="21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21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виде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педагогической</a:t>
            </a:r>
            <a:r>
              <a:rPr b="1" lang="ru-RU" sz="2000" spc="12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диагностики</a:t>
            </a:r>
            <a:r>
              <a:rPr b="1" lang="ru-RU" sz="2000" spc="9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(мониторинга),</a:t>
            </a:r>
            <a:r>
              <a:rPr b="1" lang="ru-RU" sz="2000" spc="12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4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не</a:t>
            </a:r>
            <a:r>
              <a:rPr b="1" lang="ru-RU" sz="2000" spc="9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являются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основанием</a:t>
            </a:r>
            <a:r>
              <a:rPr b="1" lang="ru-RU" sz="2000" spc="137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для</a:t>
            </a:r>
            <a:r>
              <a:rPr b="1" lang="ru-RU" sz="2000" spc="148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их</a:t>
            </a:r>
            <a:r>
              <a:rPr b="1" lang="ru-RU" sz="2000" spc="148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формального</a:t>
            </a:r>
            <a:r>
              <a:rPr b="1" lang="ru-RU" sz="2000" spc="143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сравнения</a:t>
            </a:r>
            <a:r>
              <a:rPr b="1" lang="ru-RU" sz="2000" spc="148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</a:t>
            </a:r>
            <a:r>
              <a:rPr b="1" lang="ru-RU" sz="2000" spc="143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реальными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достижениями</a:t>
            </a:r>
            <a:r>
              <a:rPr b="1" lang="ru-RU" sz="20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детей.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87" name="object 4"/>
          <p:cNvSpPr/>
          <p:nvPr/>
        </p:nvSpPr>
        <p:spPr>
          <a:xfrm>
            <a:off x="1338480" y="4167000"/>
            <a:ext cx="2805840" cy="31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  <a:tabLst>
                <a:tab algn="l" pos="139824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Освоение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Программы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88" name="object 5"/>
          <p:cNvSpPr/>
          <p:nvPr/>
        </p:nvSpPr>
        <p:spPr>
          <a:xfrm>
            <a:off x="4414680" y="4167000"/>
            <a:ext cx="4184280" cy="62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algn="r">
              <a:lnSpc>
                <a:spcPct val="100000"/>
              </a:lnSpc>
              <a:spcBef>
                <a:spcPts val="99"/>
              </a:spcBef>
              <a:buNone/>
              <a:tabLst>
                <a:tab algn="l" pos="554400"/>
                <a:tab algn="l" pos="2685240"/>
              </a:tabLst>
            </a:pP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не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сопровождается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проведением</a:t>
            </a:r>
            <a:endParaRPr b="0" lang="ru-RU" sz="2000" spc="-1" strike="noStrike">
              <a:latin typeface="Arial"/>
            </a:endParaRPr>
          </a:p>
          <a:p>
            <a:pPr algn="r">
              <a:lnSpc>
                <a:spcPct val="100000"/>
              </a:lnSpc>
              <a:buNone/>
              <a:tabLst>
                <a:tab algn="l" pos="554400"/>
                <a:tab algn="l" pos="268524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аттестации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89" name="object 6"/>
          <p:cNvSpPr/>
          <p:nvPr/>
        </p:nvSpPr>
        <p:spPr>
          <a:xfrm>
            <a:off x="1338480" y="4471920"/>
            <a:ext cx="5565240" cy="62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  <a:tabLst>
                <a:tab algn="l" pos="2277000"/>
                <a:tab algn="l" pos="3972600"/>
                <a:tab algn="l" pos="451800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промежуточных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аттестаций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итоговой</a:t>
            </a:r>
            <a:endParaRPr b="0" lang="ru-RU" sz="2000" spc="-1" strike="noStrike">
              <a:latin typeface="Arial"/>
            </a:endParaRPr>
          </a:p>
          <a:p>
            <a:pPr marL="12600">
              <a:lnSpc>
                <a:spcPct val="100000"/>
              </a:lnSpc>
              <a:buNone/>
              <a:tabLst>
                <a:tab algn="l" pos="2277000"/>
                <a:tab algn="l" pos="3972600"/>
                <a:tab algn="l" pos="451800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воспитанников.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1488600"/>
          </a:xfrm>
          <a:prstGeom prst="rect">
            <a:avLst/>
          </a:prstGeom>
          <a:noFill/>
          <a:ln w="0">
            <a:noFill/>
          </a:ln>
        </p:spPr>
        <p:txBody>
          <a:bodyPr lIns="0" rIns="0" tIns="343440" bIns="0" anchor="t">
            <a:noAutofit/>
          </a:bodyPr>
          <a:p>
            <a:pPr marL="1520280">
              <a:lnSpc>
                <a:spcPct val="100000"/>
              </a:lnSpc>
              <a:spcBef>
                <a:spcPts val="96"/>
              </a:spcBef>
              <a:buNone/>
            </a:pPr>
            <a:r>
              <a:rPr b="1" lang="ru-RU" sz="2800" spc="-12" strike="noStrike">
                <a:solidFill>
                  <a:srgbClr val="a6014b"/>
                </a:solidFill>
                <a:latin typeface="Times New Roman"/>
              </a:rPr>
              <a:t>Содержание</a:t>
            </a:r>
            <a:r>
              <a:rPr b="1" lang="ru-RU" sz="2800" spc="-8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ФОП</a:t>
            </a:r>
            <a:r>
              <a:rPr b="1" lang="ru-RU" sz="2800" spc="-9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26" strike="noStrike">
                <a:solidFill>
                  <a:srgbClr val="a6014b"/>
                </a:solidFill>
                <a:latin typeface="Times New Roman"/>
              </a:rPr>
              <a:t>ДО</a:t>
            </a:r>
            <a:endParaRPr b="0" lang="ru-RU" sz="2800" spc="-1" strike="noStrike">
              <a:latin typeface="Calibri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ftr" idx="19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/>
          </p:nvPr>
        </p:nvSpPr>
        <p:spPr>
          <a:xfrm>
            <a:off x="990720" y="1295280"/>
            <a:ext cx="7848360" cy="389988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  <a:tabLst>
                <a:tab algn="l" pos="3733200"/>
                <a:tab algn="l" pos="735912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Программа обеспечивает развитие д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етей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дошкольного</a:t>
            </a:r>
            <a:r>
              <a:rPr b="1" lang="ru-RU" sz="2400" spc="7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возраста</a:t>
            </a:r>
            <a:r>
              <a:rPr b="1" lang="ru-RU" sz="2400" spc="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400" spc="8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различных</a:t>
            </a:r>
            <a:r>
              <a:rPr b="1" lang="ru-RU" sz="2400" spc="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видах</a:t>
            </a:r>
            <a:r>
              <a:rPr b="1" lang="ru-RU" sz="2400" spc="103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общения</a:t>
            </a:r>
            <a:r>
              <a:rPr b="1" lang="ru-RU" sz="2400" spc="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деятельности  с учетом их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возрастных, индивидуальных, психологических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физиологических</a:t>
            </a:r>
            <a:r>
              <a:rPr b="1" lang="ru-RU" sz="24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особенностей.</a:t>
            </a:r>
            <a:endParaRPr b="0" lang="ru-RU" sz="2400" spc="-1" strike="noStrike">
              <a:latin typeface="Calibri"/>
            </a:endParaRPr>
          </a:p>
          <a:p>
            <a:pPr marL="12600" indent="7632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Охватывает</a:t>
            </a:r>
            <a:r>
              <a:rPr b="1" lang="ru-RU" sz="24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образование</a:t>
            </a:r>
            <a:r>
              <a:rPr b="1" lang="ru-RU" sz="24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детей</a:t>
            </a:r>
            <a:r>
              <a:rPr b="1" lang="ru-RU" sz="24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по</a:t>
            </a:r>
            <a:r>
              <a:rPr b="1" lang="ru-RU" sz="24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5</a:t>
            </a:r>
            <a:r>
              <a:rPr b="1" lang="ru-RU" sz="24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образовательным областям.</a:t>
            </a:r>
            <a:endParaRPr b="0" lang="ru-RU" sz="2400" spc="-1" strike="noStrike"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object 2"/>
          <p:cNvGrpSpPr/>
          <p:nvPr/>
        </p:nvGrpSpPr>
        <p:grpSpPr>
          <a:xfrm>
            <a:off x="880920" y="1549800"/>
            <a:ext cx="2555280" cy="1962720"/>
            <a:chOff x="880920" y="1549800"/>
            <a:chExt cx="2555280" cy="1962720"/>
          </a:xfrm>
        </p:grpSpPr>
        <p:pic>
          <p:nvPicPr>
            <p:cNvPr id="194" name="object 3" descr=""/>
            <p:cNvPicPr/>
            <p:nvPr/>
          </p:nvPicPr>
          <p:blipFill>
            <a:blip r:embed="rId1"/>
            <a:stretch/>
          </p:blipFill>
          <p:spPr>
            <a:xfrm>
              <a:off x="880920" y="1575720"/>
              <a:ext cx="2555280" cy="19368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95" name="object 4" descr=""/>
            <p:cNvPicPr/>
            <p:nvPr/>
          </p:nvPicPr>
          <p:blipFill>
            <a:blip r:embed="rId2"/>
            <a:stretch/>
          </p:blipFill>
          <p:spPr>
            <a:xfrm>
              <a:off x="1013400" y="1549800"/>
              <a:ext cx="1817640" cy="9230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96" name="object 5" descr=""/>
            <p:cNvPicPr/>
            <p:nvPr/>
          </p:nvPicPr>
          <p:blipFill>
            <a:blip r:embed="rId3"/>
            <a:stretch/>
          </p:blipFill>
          <p:spPr>
            <a:xfrm>
              <a:off x="928080" y="1603080"/>
              <a:ext cx="2460600" cy="18417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97" name="object 6"/>
            <p:cNvSpPr/>
            <p:nvPr/>
          </p:nvSpPr>
          <p:spPr>
            <a:xfrm>
              <a:off x="928080" y="1603080"/>
              <a:ext cx="2460960" cy="1841760"/>
            </a:xfrm>
            <a:custGeom>
              <a:avLst/>
              <a:gdLst/>
              <a:ahLst/>
              <a:rect l="l" t="t" r="r" b="b"/>
              <a:pathLst>
                <a:path w="2461260" h="1842135">
                  <a:moveTo>
                    <a:pt x="0" y="0"/>
                  </a:moveTo>
                  <a:lnTo>
                    <a:pt x="1125473" y="0"/>
                  </a:lnTo>
                  <a:lnTo>
                    <a:pt x="1607820" y="0"/>
                  </a:lnTo>
                  <a:lnTo>
                    <a:pt x="1929384" y="0"/>
                  </a:lnTo>
                  <a:lnTo>
                    <a:pt x="1929384" y="546735"/>
                  </a:lnTo>
                  <a:lnTo>
                    <a:pt x="1929384" y="781050"/>
                  </a:lnTo>
                  <a:lnTo>
                    <a:pt x="1929384" y="937260"/>
                  </a:lnTo>
                  <a:lnTo>
                    <a:pt x="1607820" y="937260"/>
                  </a:lnTo>
                  <a:lnTo>
                    <a:pt x="2461006" y="1842135"/>
                  </a:lnTo>
                  <a:lnTo>
                    <a:pt x="1125473" y="937260"/>
                  </a:lnTo>
                  <a:lnTo>
                    <a:pt x="0" y="937260"/>
                  </a:lnTo>
                  <a:lnTo>
                    <a:pt x="0" y="781050"/>
                  </a:lnTo>
                  <a:lnTo>
                    <a:pt x="0" y="54673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144">
              <a:solidFill>
                <a:srgbClr val="bd4a47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1195920" y="1627920"/>
            <a:ext cx="1392840" cy="1158480"/>
          </a:xfrm>
          <a:prstGeom prst="rect">
            <a:avLst/>
          </a:prstGeom>
          <a:noFill/>
          <a:ln w="0">
            <a:noFill/>
          </a:ln>
        </p:spPr>
        <p:txBody>
          <a:bodyPr lIns="0" rIns="0" tIns="13320" bIns="0" anchor="t">
            <a:noAutofit/>
          </a:bodyPr>
          <a:p>
            <a:pPr marL="178560" indent="-166320">
              <a:lnSpc>
                <a:spcPct val="100000"/>
              </a:lnSpc>
              <a:spcBef>
                <a:spcPts val="105"/>
              </a:spcBef>
              <a:buNone/>
              <a:tabLst>
                <a:tab algn="l" pos="0"/>
              </a:tabLst>
            </a:pPr>
            <a:r>
              <a:rPr b="1" lang="ru-RU" sz="2000" spc="-12" strike="noStrike">
                <a:solidFill>
                  <a:srgbClr val="800000"/>
                </a:solidFill>
                <a:latin typeface="Times New Roman"/>
              </a:rPr>
              <a:t>Физическое развитие</a:t>
            </a:r>
            <a:endParaRPr b="0" lang="ru-RU" sz="2000" spc="-1" strike="noStrike">
              <a:latin typeface="Calibri"/>
            </a:endParaRPr>
          </a:p>
        </p:txBody>
      </p:sp>
      <p:grpSp>
        <p:nvGrpSpPr>
          <p:cNvPr id="199" name="object 8"/>
          <p:cNvGrpSpPr/>
          <p:nvPr/>
        </p:nvGrpSpPr>
        <p:grpSpPr>
          <a:xfrm>
            <a:off x="838080" y="3741480"/>
            <a:ext cx="2829960" cy="1825560"/>
            <a:chOff x="838080" y="3741480"/>
            <a:chExt cx="2829960" cy="1825560"/>
          </a:xfrm>
        </p:grpSpPr>
        <p:pic>
          <p:nvPicPr>
            <p:cNvPr id="200" name="object 9" descr=""/>
            <p:cNvPicPr/>
            <p:nvPr/>
          </p:nvPicPr>
          <p:blipFill>
            <a:blip r:embed="rId4"/>
            <a:stretch/>
          </p:blipFill>
          <p:spPr>
            <a:xfrm>
              <a:off x="880920" y="3741480"/>
              <a:ext cx="2787120" cy="18255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01" name="object 10" descr=""/>
            <p:cNvPicPr/>
            <p:nvPr/>
          </p:nvPicPr>
          <p:blipFill>
            <a:blip r:embed="rId5"/>
            <a:stretch/>
          </p:blipFill>
          <p:spPr>
            <a:xfrm>
              <a:off x="838080" y="4454640"/>
              <a:ext cx="2310120" cy="9230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02" name="object 11" descr=""/>
            <p:cNvPicPr/>
            <p:nvPr/>
          </p:nvPicPr>
          <p:blipFill>
            <a:blip r:embed="rId6"/>
            <a:stretch/>
          </p:blipFill>
          <p:spPr>
            <a:xfrm>
              <a:off x="928080" y="3768480"/>
              <a:ext cx="2692800" cy="17312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03" name="object 12"/>
            <p:cNvSpPr/>
            <p:nvPr/>
          </p:nvSpPr>
          <p:spPr>
            <a:xfrm>
              <a:off x="928080" y="3768480"/>
              <a:ext cx="2693160" cy="1731240"/>
            </a:xfrm>
            <a:custGeom>
              <a:avLst/>
              <a:gdLst/>
              <a:ahLst/>
              <a:rect l="l" t="t" r="r" b="b"/>
              <a:pathLst>
                <a:path w="2693670" h="1731645">
                  <a:moveTo>
                    <a:pt x="0" y="739520"/>
                  </a:moveTo>
                  <a:lnTo>
                    <a:pt x="1209040" y="739520"/>
                  </a:lnTo>
                  <a:lnTo>
                    <a:pt x="2693162" y="0"/>
                  </a:lnTo>
                  <a:lnTo>
                    <a:pt x="1727200" y="739520"/>
                  </a:lnTo>
                  <a:lnTo>
                    <a:pt x="2072639" y="739520"/>
                  </a:lnTo>
                  <a:lnTo>
                    <a:pt x="2072639" y="904874"/>
                  </a:lnTo>
                  <a:lnTo>
                    <a:pt x="2072639" y="1152905"/>
                  </a:lnTo>
                  <a:lnTo>
                    <a:pt x="2072639" y="1731644"/>
                  </a:lnTo>
                  <a:lnTo>
                    <a:pt x="1727200" y="1731644"/>
                  </a:lnTo>
                  <a:lnTo>
                    <a:pt x="1209040" y="1731644"/>
                  </a:lnTo>
                  <a:lnTo>
                    <a:pt x="0" y="1731644"/>
                  </a:lnTo>
                  <a:lnTo>
                    <a:pt x="0" y="1152905"/>
                  </a:lnTo>
                  <a:lnTo>
                    <a:pt x="0" y="904874"/>
                  </a:lnTo>
                  <a:lnTo>
                    <a:pt x="0" y="739520"/>
                  </a:lnTo>
                  <a:close/>
                </a:path>
              </a:pathLst>
            </a:custGeom>
            <a:noFill/>
            <a:ln w="9144">
              <a:solidFill>
                <a:srgbClr val="7c5f9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04" name="object 13"/>
          <p:cNvSpPr/>
          <p:nvPr/>
        </p:nvSpPr>
        <p:spPr>
          <a:xfrm>
            <a:off x="1020600" y="4533480"/>
            <a:ext cx="1886760" cy="62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425520" indent="-413280">
              <a:lnSpc>
                <a:spcPct val="100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1" lang="ru-RU" sz="2000" spc="-12" strike="noStrike">
                <a:solidFill>
                  <a:srgbClr val="800000"/>
                </a:solidFill>
                <a:latin typeface="Times New Roman"/>
              </a:rPr>
              <a:t>Познавательное развитие</a:t>
            </a:r>
            <a:endParaRPr b="0" lang="ru-RU" sz="2000" spc="-1" strike="noStrike">
              <a:latin typeface="Arial"/>
            </a:endParaRPr>
          </a:p>
        </p:txBody>
      </p:sp>
      <p:grpSp>
        <p:nvGrpSpPr>
          <p:cNvPr id="205" name="object 14"/>
          <p:cNvGrpSpPr/>
          <p:nvPr/>
        </p:nvGrpSpPr>
        <p:grpSpPr>
          <a:xfrm>
            <a:off x="6166080" y="1662840"/>
            <a:ext cx="2596680" cy="1816200"/>
            <a:chOff x="6166080" y="1662840"/>
            <a:chExt cx="2596680" cy="1816200"/>
          </a:xfrm>
        </p:grpSpPr>
        <p:pic>
          <p:nvPicPr>
            <p:cNvPr id="206" name="object 15" descr=""/>
            <p:cNvPicPr/>
            <p:nvPr/>
          </p:nvPicPr>
          <p:blipFill>
            <a:blip r:embed="rId7"/>
            <a:stretch/>
          </p:blipFill>
          <p:spPr>
            <a:xfrm>
              <a:off x="6166080" y="1688760"/>
              <a:ext cx="2596680" cy="17902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07" name="object 16" descr=""/>
            <p:cNvPicPr/>
            <p:nvPr/>
          </p:nvPicPr>
          <p:blipFill>
            <a:blip r:embed="rId8"/>
            <a:stretch/>
          </p:blipFill>
          <p:spPr>
            <a:xfrm>
              <a:off x="6507360" y="1662840"/>
              <a:ext cx="2217240" cy="12279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08" name="object 17" descr=""/>
            <p:cNvPicPr/>
            <p:nvPr/>
          </p:nvPicPr>
          <p:blipFill>
            <a:blip r:embed="rId9"/>
            <a:stretch/>
          </p:blipFill>
          <p:spPr>
            <a:xfrm>
              <a:off x="6213960" y="1716120"/>
              <a:ext cx="2501280" cy="16952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09" name="object 18"/>
            <p:cNvSpPr/>
            <p:nvPr/>
          </p:nvSpPr>
          <p:spPr>
            <a:xfrm>
              <a:off x="6213960" y="1716120"/>
              <a:ext cx="2501640" cy="1695240"/>
            </a:xfrm>
            <a:custGeom>
              <a:avLst/>
              <a:gdLst/>
              <a:ahLst/>
              <a:rect l="l" t="t" r="r" b="b"/>
              <a:pathLst>
                <a:path w="2501900" h="1695450">
                  <a:moveTo>
                    <a:pt x="302640" y="0"/>
                  </a:moveTo>
                  <a:lnTo>
                    <a:pt x="669163" y="0"/>
                  </a:lnTo>
                  <a:lnTo>
                    <a:pt x="1218945" y="0"/>
                  </a:lnTo>
                  <a:lnTo>
                    <a:pt x="2501772" y="0"/>
                  </a:lnTo>
                  <a:lnTo>
                    <a:pt x="2501772" y="579627"/>
                  </a:lnTo>
                  <a:lnTo>
                    <a:pt x="2501772" y="828039"/>
                  </a:lnTo>
                  <a:lnTo>
                    <a:pt x="2501772" y="993648"/>
                  </a:lnTo>
                  <a:lnTo>
                    <a:pt x="1218945" y="993648"/>
                  </a:lnTo>
                  <a:lnTo>
                    <a:pt x="0" y="1695450"/>
                  </a:lnTo>
                  <a:lnTo>
                    <a:pt x="669163" y="993648"/>
                  </a:lnTo>
                  <a:lnTo>
                    <a:pt x="302640" y="993648"/>
                  </a:lnTo>
                  <a:lnTo>
                    <a:pt x="302640" y="828039"/>
                  </a:lnTo>
                  <a:lnTo>
                    <a:pt x="302640" y="579627"/>
                  </a:lnTo>
                  <a:lnTo>
                    <a:pt x="302640" y="0"/>
                  </a:lnTo>
                  <a:close/>
                </a:path>
              </a:pathLst>
            </a:custGeom>
            <a:noFill/>
            <a:ln w="9144">
              <a:solidFill>
                <a:srgbClr val="97b85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10" name="object 19"/>
          <p:cNvSpPr/>
          <p:nvPr/>
        </p:nvSpPr>
        <p:spPr>
          <a:xfrm>
            <a:off x="6690600" y="1740240"/>
            <a:ext cx="1852560" cy="927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12600" algn="ctr">
              <a:lnSpc>
                <a:spcPct val="100000"/>
              </a:lnSpc>
              <a:spcBef>
                <a:spcPts val="105"/>
              </a:spcBef>
              <a:buNone/>
            </a:pPr>
            <a:r>
              <a:rPr b="1" lang="ru-RU" sz="2000" spc="-26" strike="noStrike">
                <a:solidFill>
                  <a:srgbClr val="800000"/>
                </a:solidFill>
                <a:latin typeface="Times New Roman"/>
              </a:rPr>
              <a:t>Художественно- </a:t>
            </a:r>
            <a:r>
              <a:rPr b="1" lang="ru-RU" sz="2000" spc="-12" strike="noStrike">
                <a:solidFill>
                  <a:srgbClr val="800000"/>
                </a:solidFill>
                <a:latin typeface="Times New Roman"/>
              </a:rPr>
              <a:t>эстетическое развитие</a:t>
            </a:r>
            <a:endParaRPr b="0" lang="ru-RU" sz="2000" spc="-1" strike="noStrike">
              <a:latin typeface="Arial"/>
            </a:endParaRPr>
          </a:p>
        </p:txBody>
      </p:sp>
      <p:grpSp>
        <p:nvGrpSpPr>
          <p:cNvPr id="211" name="object 20"/>
          <p:cNvGrpSpPr/>
          <p:nvPr/>
        </p:nvGrpSpPr>
        <p:grpSpPr>
          <a:xfrm>
            <a:off x="5829480" y="4071960"/>
            <a:ext cx="2885760" cy="1799640"/>
            <a:chOff x="5829480" y="4071960"/>
            <a:chExt cx="2885760" cy="1799640"/>
          </a:xfrm>
        </p:grpSpPr>
        <p:pic>
          <p:nvPicPr>
            <p:cNvPr id="212" name="object 21" descr=""/>
            <p:cNvPicPr/>
            <p:nvPr/>
          </p:nvPicPr>
          <p:blipFill>
            <a:blip r:embed="rId10"/>
            <a:stretch/>
          </p:blipFill>
          <p:spPr>
            <a:xfrm>
              <a:off x="5829480" y="4071960"/>
              <a:ext cx="2861640" cy="1799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13" name="object 22" descr=""/>
            <p:cNvPicPr/>
            <p:nvPr/>
          </p:nvPicPr>
          <p:blipFill>
            <a:blip r:embed="rId11"/>
            <a:stretch/>
          </p:blipFill>
          <p:spPr>
            <a:xfrm>
              <a:off x="6175080" y="4599360"/>
              <a:ext cx="2540160" cy="12279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14" name="object 23" descr=""/>
            <p:cNvPicPr/>
            <p:nvPr/>
          </p:nvPicPr>
          <p:blipFill>
            <a:blip r:embed="rId12"/>
            <a:stretch/>
          </p:blipFill>
          <p:spPr>
            <a:xfrm>
              <a:off x="5876280" y="4098960"/>
              <a:ext cx="2767680" cy="170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15" name="object 24"/>
            <p:cNvSpPr/>
            <p:nvPr/>
          </p:nvSpPr>
          <p:spPr>
            <a:xfrm>
              <a:off x="5876280" y="4098960"/>
              <a:ext cx="2767680" cy="1706040"/>
            </a:xfrm>
            <a:custGeom>
              <a:avLst/>
              <a:gdLst/>
              <a:ahLst/>
              <a:rect l="l" t="t" r="r" b="b"/>
              <a:pathLst>
                <a:path w="2767965" h="1706245">
                  <a:moveTo>
                    <a:pt x="312800" y="553720"/>
                  </a:moveTo>
                  <a:lnTo>
                    <a:pt x="721994" y="553720"/>
                  </a:lnTo>
                  <a:lnTo>
                    <a:pt x="0" y="0"/>
                  </a:lnTo>
                  <a:lnTo>
                    <a:pt x="1335786" y="553720"/>
                  </a:lnTo>
                  <a:lnTo>
                    <a:pt x="2767965" y="553720"/>
                  </a:lnTo>
                  <a:lnTo>
                    <a:pt x="2767965" y="745744"/>
                  </a:lnTo>
                  <a:lnTo>
                    <a:pt x="2767965" y="1033780"/>
                  </a:lnTo>
                  <a:lnTo>
                    <a:pt x="2767965" y="1705864"/>
                  </a:lnTo>
                  <a:lnTo>
                    <a:pt x="1335786" y="1705864"/>
                  </a:lnTo>
                  <a:lnTo>
                    <a:pt x="721994" y="1705864"/>
                  </a:lnTo>
                  <a:lnTo>
                    <a:pt x="312800" y="1705864"/>
                  </a:lnTo>
                  <a:lnTo>
                    <a:pt x="312800" y="1033780"/>
                  </a:lnTo>
                  <a:lnTo>
                    <a:pt x="312800" y="745744"/>
                  </a:lnTo>
                  <a:lnTo>
                    <a:pt x="312800" y="553720"/>
                  </a:lnTo>
                  <a:close/>
                </a:path>
              </a:pathLst>
            </a:custGeom>
            <a:noFill/>
            <a:ln w="9143">
              <a:solidFill>
                <a:srgbClr val="f6924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16" name="object 25"/>
          <p:cNvSpPr/>
          <p:nvPr/>
        </p:nvSpPr>
        <p:spPr>
          <a:xfrm>
            <a:off x="6359040" y="4677840"/>
            <a:ext cx="2115360" cy="92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440" algn="ctr">
              <a:lnSpc>
                <a:spcPct val="100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1" lang="ru-RU" sz="2000" spc="-12" strike="noStrike">
                <a:solidFill>
                  <a:srgbClr val="800000"/>
                </a:solidFill>
                <a:latin typeface="Times New Roman"/>
              </a:rPr>
              <a:t>Социально- </a:t>
            </a:r>
            <a:r>
              <a:rPr b="1" lang="ru-RU" sz="2000" spc="-21" strike="noStrike">
                <a:solidFill>
                  <a:srgbClr val="800000"/>
                </a:solidFill>
                <a:latin typeface="Times New Roman"/>
              </a:rPr>
              <a:t>коммуникативное </a:t>
            </a:r>
            <a:r>
              <a:rPr b="1" lang="ru-RU" sz="2000" spc="-12" strike="noStrike">
                <a:solidFill>
                  <a:srgbClr val="800000"/>
                </a:solidFill>
                <a:latin typeface="Times New Roman"/>
              </a:rPr>
              <a:t>развитие</a:t>
            </a:r>
            <a:endParaRPr b="0" lang="ru-RU" sz="2000" spc="-1" strike="noStrike">
              <a:latin typeface="Arial"/>
            </a:endParaRPr>
          </a:p>
        </p:txBody>
      </p:sp>
      <p:grpSp>
        <p:nvGrpSpPr>
          <p:cNvPr id="217" name="object 26"/>
          <p:cNvGrpSpPr/>
          <p:nvPr/>
        </p:nvGrpSpPr>
        <p:grpSpPr>
          <a:xfrm>
            <a:off x="3032640" y="3857400"/>
            <a:ext cx="2310120" cy="2663280"/>
            <a:chOff x="3032640" y="3857400"/>
            <a:chExt cx="2310120" cy="2663280"/>
          </a:xfrm>
        </p:grpSpPr>
        <p:pic>
          <p:nvPicPr>
            <p:cNvPr id="218" name="object 27" descr=""/>
            <p:cNvPicPr/>
            <p:nvPr/>
          </p:nvPicPr>
          <p:blipFill>
            <a:blip r:embed="rId13"/>
            <a:stretch/>
          </p:blipFill>
          <p:spPr>
            <a:xfrm>
              <a:off x="3032640" y="3857400"/>
              <a:ext cx="2310120" cy="2567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19" name="object 28" descr=""/>
            <p:cNvPicPr/>
            <p:nvPr/>
          </p:nvPicPr>
          <p:blipFill>
            <a:blip r:embed="rId14"/>
            <a:stretch/>
          </p:blipFill>
          <p:spPr>
            <a:xfrm>
              <a:off x="3474720" y="5597640"/>
              <a:ext cx="1427760" cy="9230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20" name="object 29" descr=""/>
            <p:cNvPicPr/>
            <p:nvPr/>
          </p:nvPicPr>
          <p:blipFill>
            <a:blip r:embed="rId15"/>
            <a:stretch/>
          </p:blipFill>
          <p:spPr>
            <a:xfrm>
              <a:off x="3080160" y="3884040"/>
              <a:ext cx="2215440" cy="24739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21" name="object 30"/>
            <p:cNvSpPr/>
            <p:nvPr/>
          </p:nvSpPr>
          <p:spPr>
            <a:xfrm>
              <a:off x="3080160" y="3884040"/>
              <a:ext cx="2215800" cy="2474280"/>
            </a:xfrm>
            <a:custGeom>
              <a:avLst/>
              <a:gdLst/>
              <a:ahLst/>
              <a:rect l="l" t="t" r="r" b="b"/>
              <a:pathLst>
                <a:path w="2216150" h="2474595">
                  <a:moveTo>
                    <a:pt x="0" y="1878584"/>
                  </a:moveTo>
                  <a:lnTo>
                    <a:pt x="9362" y="1832217"/>
                  </a:lnTo>
                  <a:lnTo>
                    <a:pt x="34893" y="1794351"/>
                  </a:lnTo>
                  <a:lnTo>
                    <a:pt x="72759" y="1768820"/>
                  </a:lnTo>
                  <a:lnTo>
                    <a:pt x="119125" y="1759458"/>
                  </a:lnTo>
                  <a:lnTo>
                    <a:pt x="369316" y="1759458"/>
                  </a:lnTo>
                  <a:lnTo>
                    <a:pt x="1076451" y="0"/>
                  </a:lnTo>
                  <a:lnTo>
                    <a:pt x="923290" y="1759458"/>
                  </a:lnTo>
                  <a:lnTo>
                    <a:pt x="2096770" y="1759458"/>
                  </a:lnTo>
                  <a:lnTo>
                    <a:pt x="2143136" y="1768820"/>
                  </a:lnTo>
                  <a:lnTo>
                    <a:pt x="2181002" y="1794351"/>
                  </a:lnTo>
                  <a:lnTo>
                    <a:pt x="2206533" y="1832217"/>
                  </a:lnTo>
                  <a:lnTo>
                    <a:pt x="2215896" y="1878584"/>
                  </a:lnTo>
                  <a:lnTo>
                    <a:pt x="2215896" y="2057273"/>
                  </a:lnTo>
                  <a:lnTo>
                    <a:pt x="2215896" y="2355088"/>
                  </a:lnTo>
                  <a:lnTo>
                    <a:pt x="2206533" y="2401454"/>
                  </a:lnTo>
                  <a:lnTo>
                    <a:pt x="2181002" y="2439320"/>
                  </a:lnTo>
                  <a:lnTo>
                    <a:pt x="2143136" y="2464851"/>
                  </a:lnTo>
                  <a:lnTo>
                    <a:pt x="2096770" y="2474214"/>
                  </a:lnTo>
                  <a:lnTo>
                    <a:pt x="923290" y="2474214"/>
                  </a:lnTo>
                  <a:lnTo>
                    <a:pt x="369316" y="2474214"/>
                  </a:lnTo>
                  <a:lnTo>
                    <a:pt x="119125" y="2474214"/>
                  </a:lnTo>
                  <a:lnTo>
                    <a:pt x="72759" y="2464851"/>
                  </a:lnTo>
                  <a:lnTo>
                    <a:pt x="34893" y="2439320"/>
                  </a:lnTo>
                  <a:lnTo>
                    <a:pt x="9362" y="2401454"/>
                  </a:lnTo>
                  <a:lnTo>
                    <a:pt x="0" y="2355088"/>
                  </a:lnTo>
                  <a:lnTo>
                    <a:pt x="0" y="2057273"/>
                  </a:lnTo>
                  <a:lnTo>
                    <a:pt x="0" y="1878584"/>
                  </a:lnTo>
                  <a:close/>
                </a:path>
              </a:pathLst>
            </a:custGeom>
            <a:noFill/>
            <a:ln w="9144">
              <a:solidFill>
                <a:srgbClr val="46aac5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22" name="object 31"/>
          <p:cNvSpPr/>
          <p:nvPr/>
        </p:nvSpPr>
        <p:spPr>
          <a:xfrm>
            <a:off x="3657240" y="5675040"/>
            <a:ext cx="1063440" cy="62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85680">
              <a:lnSpc>
                <a:spcPct val="100000"/>
              </a:lnSpc>
              <a:spcBef>
                <a:spcPts val="105"/>
              </a:spcBef>
              <a:buNone/>
            </a:pPr>
            <a:r>
              <a:rPr b="1" lang="ru-RU" sz="2000" spc="-12" strike="noStrike">
                <a:solidFill>
                  <a:srgbClr val="800000"/>
                </a:solidFill>
                <a:latin typeface="Times New Roman"/>
              </a:rPr>
              <a:t>Речевое</a:t>
            </a:r>
            <a:endParaRPr b="0" lang="ru-RU" sz="2000" spc="-1" strike="noStrike">
              <a:latin typeface="Arial"/>
            </a:endParaRPr>
          </a:p>
          <a:p>
            <a:pPr marL="12600">
              <a:lnSpc>
                <a:spcPct val="100000"/>
              </a:lnSpc>
              <a:buNone/>
            </a:pPr>
            <a:r>
              <a:rPr b="1" lang="ru-RU" sz="2000" spc="-12" strike="noStrike">
                <a:solidFill>
                  <a:srgbClr val="800000"/>
                </a:solidFill>
                <a:latin typeface="Times New Roman"/>
              </a:rPr>
              <a:t>развитие</a:t>
            </a:r>
            <a:endParaRPr b="0" lang="ru-RU" sz="2000" spc="-1" strike="noStrike">
              <a:latin typeface="Arial"/>
            </a:endParaRPr>
          </a:p>
        </p:txBody>
      </p:sp>
      <p:grpSp>
        <p:nvGrpSpPr>
          <p:cNvPr id="223" name="object 32"/>
          <p:cNvGrpSpPr/>
          <p:nvPr/>
        </p:nvGrpSpPr>
        <p:grpSpPr>
          <a:xfrm>
            <a:off x="1304640" y="419040"/>
            <a:ext cx="6648840" cy="4247280"/>
            <a:chOff x="1304640" y="419040"/>
            <a:chExt cx="6648840" cy="4247280"/>
          </a:xfrm>
        </p:grpSpPr>
        <p:pic>
          <p:nvPicPr>
            <p:cNvPr id="224" name="object 33" descr=""/>
            <p:cNvPicPr/>
            <p:nvPr/>
          </p:nvPicPr>
          <p:blipFill>
            <a:blip r:embed="rId16"/>
            <a:stretch/>
          </p:blipFill>
          <p:spPr>
            <a:xfrm>
              <a:off x="3040200" y="1676520"/>
              <a:ext cx="3242880" cy="29898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25" name="object 34" descr=""/>
            <p:cNvPicPr/>
            <p:nvPr/>
          </p:nvPicPr>
          <p:blipFill>
            <a:blip r:embed="rId17"/>
            <a:stretch/>
          </p:blipFill>
          <p:spPr>
            <a:xfrm>
              <a:off x="3016080" y="2072520"/>
              <a:ext cx="3236760" cy="21423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26" name="object 35" descr=""/>
            <p:cNvPicPr/>
            <p:nvPr/>
          </p:nvPicPr>
          <p:blipFill>
            <a:blip r:embed="rId18"/>
            <a:stretch/>
          </p:blipFill>
          <p:spPr>
            <a:xfrm>
              <a:off x="1304640" y="419040"/>
              <a:ext cx="6648840" cy="4554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27" name="PlaceHolder 2"/>
          <p:cNvSpPr>
            <a:spLocks noGrp="1"/>
          </p:cNvSpPr>
          <p:nvPr>
            <p:ph type="ftr" idx="20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object 2"/>
          <p:cNvSpPr/>
          <p:nvPr/>
        </p:nvSpPr>
        <p:spPr>
          <a:xfrm>
            <a:off x="1009440" y="355320"/>
            <a:ext cx="7599960" cy="197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algn="ctr">
              <a:lnSpc>
                <a:spcPts val="2849"/>
              </a:lnSpc>
              <a:spcBef>
                <a:spcPts val="99"/>
              </a:spcBef>
              <a:buNone/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Направление</a:t>
            </a:r>
            <a:r>
              <a:rPr b="1" lang="ru-RU" sz="2400" spc="-7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содержания</a:t>
            </a:r>
            <a:r>
              <a:rPr b="1" lang="ru-RU" sz="2400" spc="-8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a6014b"/>
                </a:solidFill>
                <a:latin typeface="Times New Roman"/>
              </a:rPr>
              <a:t>образовательной</a:t>
            </a:r>
            <a:r>
              <a:rPr b="1" lang="ru-RU" sz="2400" spc="-6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области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ts val="2849"/>
              </a:lnSpc>
              <a:buNone/>
            </a:pP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«Социально-</a:t>
            </a:r>
            <a:r>
              <a:rPr b="1" lang="ru-RU" sz="2400" spc="-8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a6014b"/>
                </a:solidFill>
                <a:latin typeface="Times New Roman"/>
              </a:rPr>
              <a:t>коммуникативное</a:t>
            </a:r>
            <a:r>
              <a:rPr b="1" lang="ru-RU" sz="2400" spc="-7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развитие»</a:t>
            </a:r>
            <a:endParaRPr b="0" lang="ru-RU" sz="2400" spc="-1" strike="noStrike">
              <a:latin typeface="Arial"/>
            </a:endParaRPr>
          </a:p>
          <a:p>
            <a:pPr marL="393840" indent="-340200" algn="just">
              <a:lnSpc>
                <a:spcPct val="100000"/>
              </a:lnSpc>
              <a:spcBef>
                <a:spcPts val="1100"/>
              </a:spcBef>
              <a:buClr>
                <a:srgbClr val="0e3367"/>
              </a:buClr>
              <a:buFont typeface="Arial MT"/>
              <a:buChar char="•"/>
              <a:tabLst>
                <a:tab algn="l" pos="39636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Усвоение</a:t>
            </a:r>
            <a:r>
              <a:rPr b="1" lang="ru-RU" sz="2400" spc="24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23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присвоение</a:t>
            </a:r>
            <a:r>
              <a:rPr b="1" lang="ru-RU" sz="2400" spc="253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норм,</a:t>
            </a:r>
            <a:r>
              <a:rPr b="1" lang="ru-RU" sz="2400" spc="253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правил</a:t>
            </a:r>
            <a:r>
              <a:rPr b="1" lang="ru-RU" sz="2400" spc="233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поведения</a:t>
            </a:r>
            <a:r>
              <a:rPr b="1" lang="ru-RU" sz="2400" spc="25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морально-</a:t>
            </a:r>
            <a:r>
              <a:rPr b="1" lang="ru-RU" sz="2400" spc="38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нравственных</a:t>
            </a:r>
            <a:r>
              <a:rPr b="1" lang="ru-RU" sz="2400" spc="38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ценностей,</a:t>
            </a:r>
            <a:r>
              <a:rPr b="1" lang="ru-RU" sz="2400" spc="38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принятых</a:t>
            </a:r>
            <a:r>
              <a:rPr b="1" lang="ru-RU" sz="2400" spc="38" strike="noStrike">
                <a:solidFill>
                  <a:srgbClr val="0e3367"/>
                </a:solidFill>
                <a:latin typeface="Times New Roman"/>
              </a:rPr>
              <a:t> 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в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российском</a:t>
            </a:r>
            <a:r>
              <a:rPr b="1" lang="ru-RU" sz="2400" spc="-12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обществе;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29" name="PlaceHolder 1"/>
          <p:cNvSpPr>
            <a:spLocks noGrp="1"/>
          </p:cNvSpPr>
          <p:nvPr>
            <p:ph type="ftr" idx="21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230" name="object 3"/>
          <p:cNvSpPr/>
          <p:nvPr/>
        </p:nvSpPr>
        <p:spPr>
          <a:xfrm>
            <a:off x="1050480" y="2390040"/>
            <a:ext cx="5189400" cy="74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354960" indent="-342360">
              <a:lnSpc>
                <a:spcPct val="100000"/>
              </a:lnSpc>
              <a:spcBef>
                <a:spcPts val="99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  <a:tab algn="l" pos="1928520"/>
                <a:tab algn="l" pos="3469680"/>
                <a:tab algn="l" pos="488808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развитие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общения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ребёнка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со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31" name="object 4"/>
          <p:cNvSpPr/>
          <p:nvPr/>
        </p:nvSpPr>
        <p:spPr>
          <a:xfrm>
            <a:off x="1393200" y="2390040"/>
            <a:ext cx="7215840" cy="11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5147280">
              <a:lnSpc>
                <a:spcPct val="100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взрослыми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сверстниками,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готовности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59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46" strike="noStrike">
                <a:solidFill>
                  <a:srgbClr val="0e3367"/>
                </a:solidFill>
                <a:latin typeface="Times New Roman"/>
              </a:rPr>
              <a:t>к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32" name="object 5"/>
          <p:cNvSpPr/>
          <p:nvPr/>
        </p:nvSpPr>
        <p:spPr>
          <a:xfrm>
            <a:off x="1050480" y="3048840"/>
            <a:ext cx="7559280" cy="235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5680" bIns="0" anchor="t">
            <a:spAutoFit/>
          </a:bodyPr>
          <a:p>
            <a:pPr marL="354960" algn="just">
              <a:lnSpc>
                <a:spcPct val="100000"/>
              </a:lnSpc>
              <a:spcBef>
                <a:spcPts val="675"/>
              </a:spcBef>
              <a:buNone/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совместной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деятельности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сотрудничеству;</a:t>
            </a:r>
            <a:endParaRPr b="0" lang="ru-RU" sz="2400" spc="-1" strike="noStrike">
              <a:latin typeface="Arial"/>
            </a:endParaRPr>
          </a:p>
          <a:p>
            <a:pPr marL="352440" indent="-340200" algn="just">
              <a:lnSpc>
                <a:spcPct val="100000"/>
              </a:lnSpc>
              <a:spcBef>
                <a:spcPts val="575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400" spc="11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у</a:t>
            </a:r>
            <a:r>
              <a:rPr b="1" lang="ru-RU" sz="2400" spc="13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ребенка</a:t>
            </a:r>
            <a:r>
              <a:rPr b="1" lang="ru-RU" sz="2400" spc="123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основ</a:t>
            </a:r>
            <a:r>
              <a:rPr b="1" lang="ru-RU" sz="2400" spc="13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гражданственности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239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патриотизма,</a:t>
            </a:r>
            <a:r>
              <a:rPr b="1" lang="ru-RU" sz="2400" spc="239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уважительного</a:t>
            </a:r>
            <a:r>
              <a:rPr b="1" lang="ru-RU" sz="2400" spc="239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отношения</a:t>
            </a:r>
            <a:r>
              <a:rPr b="1" lang="ru-RU" sz="2400" spc="242" strike="noStrike">
                <a:solidFill>
                  <a:srgbClr val="0e3367"/>
                </a:solidFill>
                <a:latin typeface="Times New Roman"/>
              </a:rPr>
              <a:t>  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чувства</a:t>
            </a:r>
            <a:r>
              <a:rPr b="1" lang="ru-RU" sz="2400" spc="2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принадлежности</a:t>
            </a:r>
            <a:r>
              <a:rPr b="1" lang="ru-RU" sz="2400" spc="18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к</a:t>
            </a:r>
            <a:r>
              <a:rPr b="1" lang="ru-RU" sz="2400" spc="2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своей</a:t>
            </a:r>
            <a:r>
              <a:rPr b="1" lang="ru-RU" sz="2400" spc="2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семье,</a:t>
            </a:r>
            <a:r>
              <a:rPr b="1" lang="ru-RU" sz="2400" spc="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сообществу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детей</a:t>
            </a:r>
            <a:r>
              <a:rPr b="1" lang="ru-RU" sz="2400" spc="4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4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взрослых</a:t>
            </a:r>
            <a:r>
              <a:rPr b="1" lang="ru-RU" sz="2400" spc="4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400" spc="51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ДОО,</a:t>
            </a:r>
            <a:r>
              <a:rPr b="1" lang="ru-RU" sz="2400" spc="503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региону</a:t>
            </a:r>
            <a:r>
              <a:rPr b="1" lang="ru-RU" sz="2400" spc="4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проживания</a:t>
            </a:r>
            <a:r>
              <a:rPr b="1" lang="ru-RU" sz="2400" spc="51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стране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;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object 2"/>
          <p:cNvSpPr/>
          <p:nvPr/>
        </p:nvSpPr>
        <p:spPr>
          <a:xfrm>
            <a:off x="978480" y="296640"/>
            <a:ext cx="7542720" cy="547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algn="ctr">
              <a:lnSpc>
                <a:spcPts val="2849"/>
              </a:lnSpc>
              <a:spcBef>
                <a:spcPts val="99"/>
              </a:spcBef>
              <a:buNone/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Направление</a:t>
            </a:r>
            <a:r>
              <a:rPr b="1" lang="ru-RU" sz="2400" spc="-10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содержания</a:t>
            </a:r>
            <a:r>
              <a:rPr b="1" lang="ru-RU" sz="2400" spc="-10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образовательной</a:t>
            </a:r>
            <a:r>
              <a:rPr b="1" lang="ru-RU" sz="2400" spc="-97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области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ts val="2849"/>
              </a:lnSpc>
              <a:buNone/>
            </a:pP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«Социально-</a:t>
            </a:r>
            <a:r>
              <a:rPr b="1" lang="ru-RU" sz="2400" spc="-8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a6014b"/>
                </a:solidFill>
                <a:latin typeface="Times New Roman"/>
              </a:rPr>
              <a:t>коммуникативное</a:t>
            </a:r>
            <a:r>
              <a:rPr b="1" lang="ru-RU" sz="2400" spc="-7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развитие»</a:t>
            </a:r>
            <a:endParaRPr b="0" lang="ru-RU" sz="2400" spc="-1" strike="noStrike">
              <a:latin typeface="Arial"/>
            </a:endParaRPr>
          </a:p>
          <a:p>
            <a:pPr marL="355680" indent="-343440">
              <a:lnSpc>
                <a:spcPct val="100000"/>
              </a:lnSpc>
              <a:spcBef>
                <a:spcPts val="995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развитие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эмоциональной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отзывчивости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сопереживания,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социального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эмоционального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интеллекта,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воспитание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гуманных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чувств</a:t>
            </a:r>
            <a:r>
              <a:rPr b="1" lang="ru-RU" sz="2400" spc="-11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отношений;</a:t>
            </a:r>
            <a:endParaRPr b="0" lang="ru-RU" sz="2400" spc="-1" strike="noStrike">
              <a:latin typeface="Arial"/>
            </a:endParaRPr>
          </a:p>
          <a:p>
            <a:pPr marL="355680" indent="-343440">
              <a:lnSpc>
                <a:spcPct val="100000"/>
              </a:lnSpc>
              <a:spcBef>
                <a:spcPts val="581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развитие</a:t>
            </a:r>
            <a:r>
              <a:rPr b="1" lang="ru-RU" sz="24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самостоятельности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инициативности, планирования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регуляции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ребенком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собственных действий;</a:t>
            </a:r>
            <a:endParaRPr b="0" lang="ru-RU" sz="2400" spc="-1" strike="noStrike">
              <a:latin typeface="Arial"/>
            </a:endParaRPr>
          </a:p>
          <a:p>
            <a:pPr marL="355680" indent="-343440">
              <a:lnSpc>
                <a:spcPct val="100000"/>
              </a:lnSpc>
              <a:spcBef>
                <a:spcPts val="575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позитивных</a:t>
            </a:r>
            <a:r>
              <a:rPr b="1" lang="ru-RU" sz="24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установок</a:t>
            </a:r>
            <a:r>
              <a:rPr b="1" lang="ru-RU" sz="2400" spc="-11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к</a:t>
            </a:r>
            <a:r>
              <a:rPr b="1" lang="ru-RU" sz="2400" spc="-1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различным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видам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труда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творчества;</a:t>
            </a:r>
            <a:endParaRPr b="0" lang="ru-RU" sz="2400" spc="-1" strike="noStrike">
              <a:latin typeface="Arial"/>
            </a:endParaRPr>
          </a:p>
          <a:p>
            <a:pPr marL="354960" indent="-342360">
              <a:lnSpc>
                <a:spcPct val="100000"/>
              </a:lnSpc>
              <a:spcBef>
                <a:spcPts val="575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основ</a:t>
            </a:r>
            <a:r>
              <a:rPr b="1" lang="ru-RU" sz="2400" spc="-11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социальной</a:t>
            </a:r>
            <a:r>
              <a:rPr b="1" lang="ru-RU" sz="24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навигации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</a:t>
            </a:r>
            <a:endParaRPr b="0" lang="ru-RU" sz="2400" spc="-1" strike="noStrike">
              <a:latin typeface="Arial"/>
            </a:endParaRPr>
          </a:p>
          <a:p>
            <a:pPr marL="355680">
              <a:lnSpc>
                <a:spcPct val="100000"/>
              </a:lnSpc>
              <a:spcBef>
                <a:spcPts val="6"/>
              </a:spcBef>
              <a:buNone/>
              <a:tabLst>
                <a:tab algn="l" pos="35496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безопасного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поведения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быту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природе,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социуме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медиапространстве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(цифровой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среде).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34" name="PlaceHolder 1"/>
          <p:cNvSpPr>
            <a:spLocks noGrp="1"/>
          </p:cNvSpPr>
          <p:nvPr>
            <p:ph type="ftr" idx="22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852480" y="22320"/>
            <a:ext cx="7436880" cy="11577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 indent="1936800">
              <a:lnSpc>
                <a:spcPct val="100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Направление</a:t>
            </a:r>
            <a:r>
              <a:rPr b="1" lang="ru-RU" sz="24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содержания </a:t>
            </a:r>
            <a:r>
              <a:rPr b="1" lang="ru-RU" sz="2400" spc="-21" strike="noStrike">
                <a:solidFill>
                  <a:srgbClr val="a6014b"/>
                </a:solidFill>
                <a:latin typeface="Times New Roman"/>
              </a:rPr>
              <a:t>образовательной</a:t>
            </a:r>
            <a:r>
              <a:rPr b="1" lang="ru-RU" sz="2400" spc="-4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области</a:t>
            </a:r>
            <a:r>
              <a:rPr b="1" lang="ru-RU" sz="2400" spc="-6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«Познавательное</a:t>
            </a:r>
            <a:r>
              <a:rPr b="1" lang="ru-RU" sz="24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развитие»</a:t>
            </a:r>
            <a:endParaRPr b="0" lang="ru-RU" sz="2400" spc="-1" strike="noStrike">
              <a:latin typeface="Calibri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ftr" idx="23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237" name="object 3"/>
          <p:cNvSpPr/>
          <p:nvPr/>
        </p:nvSpPr>
        <p:spPr>
          <a:xfrm>
            <a:off x="978480" y="860760"/>
            <a:ext cx="7616520" cy="5509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355680" indent="-343440">
              <a:lnSpc>
                <a:spcPct val="100000"/>
              </a:lnSpc>
              <a:spcBef>
                <a:spcPts val="96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развитие</a:t>
            </a:r>
            <a:r>
              <a:rPr b="1" lang="ru-RU" sz="22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любознательности,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интереса</a:t>
            </a:r>
            <a:r>
              <a:rPr b="1" lang="ru-RU" sz="22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мотивации</a:t>
            </a:r>
            <a:r>
              <a:rPr b="1" lang="ru-RU" sz="22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к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познавательной</a:t>
            </a:r>
            <a:r>
              <a:rPr b="1" lang="ru-RU" sz="22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деятельности;</a:t>
            </a:r>
            <a:r>
              <a:rPr b="1" lang="ru-RU" sz="22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освоение</a:t>
            </a:r>
            <a:r>
              <a:rPr b="1" lang="ru-RU" sz="22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сенсорных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эталонов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перцептивных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(обследовательских)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действий,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развитие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поисковых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1" strike="noStrike">
                <a:solidFill>
                  <a:srgbClr val="0e3367"/>
                </a:solidFill>
                <a:latin typeface="Times New Roman"/>
              </a:rPr>
              <a:t>исследовательских</a:t>
            </a:r>
            <a:r>
              <a:rPr b="1" lang="ru-RU" sz="22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умений, мыслительных</a:t>
            </a:r>
            <a:r>
              <a:rPr b="1" lang="ru-RU" sz="22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операций,</a:t>
            </a:r>
            <a:r>
              <a:rPr b="1" lang="ru-RU" sz="22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воображения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способности</a:t>
            </a:r>
            <a:r>
              <a:rPr b="1" lang="ru-RU" sz="22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к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творческому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преобразованию</a:t>
            </a:r>
            <a:r>
              <a:rPr b="1" lang="ru-RU" sz="22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1" strike="noStrike">
                <a:solidFill>
                  <a:srgbClr val="0e3367"/>
                </a:solidFill>
                <a:latin typeface="Times New Roman"/>
              </a:rPr>
              <a:t>объектов</a:t>
            </a:r>
            <a:r>
              <a:rPr b="1" lang="ru-RU" sz="22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познания, становление</a:t>
            </a:r>
            <a:r>
              <a:rPr b="1" lang="ru-RU" sz="22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сознания;</a:t>
            </a:r>
            <a:endParaRPr b="0" lang="ru-RU" sz="2200" spc="-1" strike="noStrike">
              <a:latin typeface="Arial"/>
            </a:endParaRPr>
          </a:p>
          <a:p>
            <a:pPr marL="355680" indent="-343440">
              <a:lnSpc>
                <a:spcPct val="100000"/>
              </a:lnSpc>
              <a:spcBef>
                <a:spcPts val="530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целостной</a:t>
            </a:r>
            <a:r>
              <a:rPr b="1" lang="ru-RU" sz="22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картины</a:t>
            </a:r>
            <a:r>
              <a:rPr b="1" lang="ru-RU" sz="22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мира,</a:t>
            </a:r>
            <a:r>
              <a:rPr b="1" lang="ru-RU" sz="22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представлений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об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объектах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1" strike="noStrike">
                <a:solidFill>
                  <a:srgbClr val="0e3367"/>
                </a:solidFill>
                <a:latin typeface="Times New Roman"/>
              </a:rPr>
              <a:t>окружающего</a:t>
            </a:r>
            <a:r>
              <a:rPr b="1" lang="ru-RU" sz="22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мира,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их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свойствах</a:t>
            </a:r>
            <a:r>
              <a:rPr b="1" lang="ru-RU" sz="22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отношениях;</a:t>
            </a:r>
            <a:endParaRPr b="0" lang="ru-RU" sz="2200" spc="-1" strike="noStrike">
              <a:latin typeface="Arial"/>
            </a:endParaRPr>
          </a:p>
          <a:p>
            <a:pPr marL="355680" indent="-343440">
              <a:lnSpc>
                <a:spcPct val="100000"/>
              </a:lnSpc>
              <a:spcBef>
                <a:spcPts val="530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  <a:tab algn="l" pos="3647520"/>
              </a:tabLst>
            </a:pP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основ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экологической</a:t>
            </a:r>
            <a:r>
              <a:rPr b="1" lang="ru-RU" sz="22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6" strike="noStrike">
                <a:solidFill>
                  <a:srgbClr val="0e3367"/>
                </a:solidFill>
                <a:latin typeface="Times New Roman"/>
              </a:rPr>
              <a:t>культуры,</a:t>
            </a:r>
            <a:r>
              <a:rPr b="1" lang="ru-RU" sz="22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знаний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6" strike="noStrike">
                <a:solidFill>
                  <a:srgbClr val="0e3367"/>
                </a:solidFill>
                <a:latin typeface="Times New Roman"/>
              </a:rPr>
              <a:t>об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особенностях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многообразии</a:t>
            </a:r>
            <a:r>
              <a:rPr b="1" lang="ru-RU" sz="22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природы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1" strike="noStrike">
                <a:solidFill>
                  <a:srgbClr val="0e3367"/>
                </a:solidFill>
                <a:latin typeface="Times New Roman"/>
              </a:rPr>
              <a:t>Родного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края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и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различных</a:t>
            </a:r>
            <a:r>
              <a:rPr b="1" lang="ru-RU" sz="22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континентов,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о</a:t>
            </a:r>
            <a:r>
              <a:rPr b="1" lang="ru-RU" sz="22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взаимосвязях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внутри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природных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сообществ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роли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человека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природе,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правилах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поведения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природной</a:t>
            </a:r>
            <a:r>
              <a:rPr b="1" lang="ru-RU" sz="22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среде,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воспитание </a:t>
            </a:r>
            <a:r>
              <a:rPr b="1" lang="ru-RU" sz="2200" spc="-21" strike="noStrike">
                <a:solidFill>
                  <a:srgbClr val="0e3367"/>
                </a:solidFill>
                <a:latin typeface="Times New Roman"/>
              </a:rPr>
              <a:t>гуманного</a:t>
            </a:r>
            <a:r>
              <a:rPr b="1" lang="ru-RU" sz="22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отношения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к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природе;</a:t>
            </a:r>
            <a:endParaRPr b="0" lang="ru-RU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object 2"/>
          <p:cNvSpPr/>
          <p:nvPr/>
        </p:nvSpPr>
        <p:spPr>
          <a:xfrm>
            <a:off x="852480" y="296640"/>
            <a:ext cx="7831800" cy="554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algn="ctr">
              <a:lnSpc>
                <a:spcPts val="2849"/>
              </a:lnSpc>
              <a:spcBef>
                <a:spcPts val="99"/>
              </a:spcBef>
              <a:buNone/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Направление</a:t>
            </a:r>
            <a:r>
              <a:rPr b="1" lang="ru-RU" sz="24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содержания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ts val="2849"/>
              </a:lnSpc>
              <a:buNone/>
            </a:pPr>
            <a:r>
              <a:rPr b="1" lang="ru-RU" sz="2400" spc="-21" strike="noStrike">
                <a:solidFill>
                  <a:srgbClr val="a6014b"/>
                </a:solidFill>
                <a:latin typeface="Times New Roman"/>
              </a:rPr>
              <a:t>образовательной</a:t>
            </a:r>
            <a:r>
              <a:rPr b="1" lang="ru-RU" sz="2400" spc="-7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области</a:t>
            </a:r>
            <a:r>
              <a:rPr b="1" lang="ru-RU" sz="2400" spc="-9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«Познавательное</a:t>
            </a:r>
            <a:r>
              <a:rPr b="1" lang="ru-RU" sz="2400" spc="-9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развитие»</a:t>
            </a:r>
            <a:endParaRPr b="0" lang="ru-RU" sz="2400" spc="-1" strike="noStrike">
              <a:latin typeface="Arial"/>
            </a:endParaRPr>
          </a:p>
          <a:p>
            <a:pPr marL="552960" indent="-343080">
              <a:lnSpc>
                <a:spcPct val="100000"/>
              </a:lnSpc>
              <a:spcBef>
                <a:spcPts val="2129"/>
              </a:spcBef>
              <a:buClr>
                <a:srgbClr val="0e3367"/>
              </a:buClr>
              <a:buFont typeface="Arial MT"/>
              <a:buChar char="•"/>
              <a:tabLst>
                <a:tab algn="l" pos="55296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4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представлений</a:t>
            </a:r>
            <a:r>
              <a:rPr b="1" lang="ru-RU" sz="24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себе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ближайшем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социальном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окружении,</a:t>
            </a:r>
            <a:r>
              <a:rPr b="1" lang="ru-RU" sz="24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41" strike="noStrike">
                <a:solidFill>
                  <a:srgbClr val="0e3367"/>
                </a:solidFill>
                <a:latin typeface="Times New Roman"/>
              </a:rPr>
              <a:t>культурно-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исторических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событиях,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традициях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социокультурных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ценностях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малой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родины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Отечества,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многообразии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стран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народов</a:t>
            </a:r>
            <a:r>
              <a:rPr b="1" lang="ru-RU" sz="2400" spc="-12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мира;</a:t>
            </a:r>
            <a:endParaRPr b="0" lang="ru-RU" sz="2400" spc="-1" strike="noStrike">
              <a:latin typeface="Arial"/>
            </a:endParaRPr>
          </a:p>
          <a:p>
            <a:pPr marL="552960" indent="-342360">
              <a:lnSpc>
                <a:spcPct val="100000"/>
              </a:lnSpc>
              <a:spcBef>
                <a:spcPts val="581"/>
              </a:spcBef>
              <a:buClr>
                <a:srgbClr val="0e3367"/>
              </a:buClr>
              <a:buFont typeface="Arial MT"/>
              <a:buChar char="•"/>
              <a:tabLst>
                <a:tab algn="l" pos="55296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формирование,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пространстве,</a:t>
            </a:r>
            <a:r>
              <a:rPr b="1" lang="ru-RU" sz="24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времени,</a:t>
            </a:r>
            <a:endParaRPr b="0" lang="ru-RU" sz="2400" spc="-1" strike="noStrike">
              <a:latin typeface="Arial"/>
            </a:endParaRPr>
          </a:p>
          <a:p>
            <a:pPr marL="552960">
              <a:lnSpc>
                <a:spcPct val="100000"/>
              </a:lnSpc>
              <a:buNone/>
              <a:tabLst>
                <a:tab algn="l" pos="55296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математических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зависимостях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отношениях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этих категорий,</a:t>
            </a:r>
            <a:r>
              <a:rPr b="1" lang="ru-RU" sz="2400" spc="-11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овладение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логико-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математическими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способами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их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познания;</a:t>
            </a:r>
            <a:endParaRPr b="0" lang="ru-RU" sz="2400" spc="-1" strike="noStrike">
              <a:latin typeface="Arial"/>
            </a:endParaRPr>
          </a:p>
          <a:p>
            <a:pPr marL="552960" indent="-342360">
              <a:lnSpc>
                <a:spcPct val="100000"/>
              </a:lnSpc>
              <a:spcBef>
                <a:spcPts val="575"/>
              </a:spcBef>
              <a:buClr>
                <a:srgbClr val="0e3367"/>
              </a:buClr>
              <a:buFont typeface="Arial MT"/>
              <a:buChar char="•"/>
              <a:tabLst>
                <a:tab algn="l" pos="55296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4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представлений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цифровых</a:t>
            </a:r>
            <a:endParaRPr b="0" lang="ru-RU" sz="2400" spc="-1" strike="noStrike">
              <a:latin typeface="Arial"/>
            </a:endParaRPr>
          </a:p>
          <a:p>
            <a:pPr marL="552960">
              <a:lnSpc>
                <a:spcPct val="100000"/>
              </a:lnSpc>
              <a:buNone/>
              <a:tabLst>
                <a:tab algn="l" pos="55296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средствах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познания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окружающего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мира,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способах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6" strike="noStrike">
                <a:solidFill>
                  <a:srgbClr val="0e3367"/>
                </a:solidFill>
                <a:latin typeface="Times New Roman"/>
              </a:rPr>
              <a:t>их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безопасного</a:t>
            </a:r>
            <a:r>
              <a:rPr b="1" lang="ru-RU" sz="2400" spc="-11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использования.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39" name="PlaceHolder 1"/>
          <p:cNvSpPr>
            <a:spLocks noGrp="1"/>
          </p:cNvSpPr>
          <p:nvPr>
            <p:ph type="ftr" idx="24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1434600" y="296640"/>
            <a:ext cx="6274800" cy="11577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6480" algn="ctr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Направление</a:t>
            </a:r>
            <a:r>
              <a:rPr b="1" lang="ru-RU" sz="24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содержания</a:t>
            </a:r>
            <a:endParaRPr b="0" lang="ru-RU" sz="2400" spc="-1" strike="noStrike">
              <a:latin typeface="Calibri"/>
            </a:endParaRPr>
          </a:p>
          <a:p>
            <a:pPr marL="6480" algn="ctr">
              <a:lnSpc>
                <a:spcPct val="100000"/>
              </a:lnSpc>
              <a:spcBef>
                <a:spcPts val="6"/>
              </a:spcBef>
              <a:buNone/>
            </a:pPr>
            <a:r>
              <a:rPr b="1" lang="ru-RU" sz="2400" spc="-21" strike="noStrike">
                <a:solidFill>
                  <a:srgbClr val="a6014b"/>
                </a:solidFill>
                <a:latin typeface="Times New Roman"/>
              </a:rPr>
              <a:t>образовательной</a:t>
            </a:r>
            <a:r>
              <a:rPr b="1" lang="ru-RU" sz="2400" spc="-9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области</a:t>
            </a:r>
            <a:r>
              <a:rPr b="1" lang="ru-RU" sz="2400" spc="-10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«Речевое</a:t>
            </a:r>
            <a:r>
              <a:rPr b="1" lang="ru-RU" sz="2400" spc="-12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развитие»</a:t>
            </a:r>
            <a:endParaRPr b="0" lang="ru-RU" sz="2400" spc="-1" strike="noStrike">
              <a:latin typeface="Calibri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 type="ftr" idx="25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242" name="object 3"/>
          <p:cNvSpPr/>
          <p:nvPr/>
        </p:nvSpPr>
        <p:spPr>
          <a:xfrm>
            <a:off x="1122480" y="1148760"/>
            <a:ext cx="7417800" cy="661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355680" indent="-343440">
              <a:lnSpc>
                <a:spcPct val="100000"/>
              </a:lnSpc>
              <a:spcBef>
                <a:spcPts val="96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владение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речью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как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средством</a:t>
            </a:r>
            <a:r>
              <a:rPr b="1" lang="ru-RU" sz="22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коммуникации,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познания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самовыражения;</a:t>
            </a:r>
            <a:endParaRPr b="0" lang="ru-RU" sz="2200" spc="-1" strike="noStrike">
              <a:latin typeface="Arial"/>
            </a:endParaRPr>
          </a:p>
          <a:p>
            <a:pPr marL="355680" indent="-343080">
              <a:lnSpc>
                <a:spcPct val="100000"/>
              </a:lnSpc>
              <a:spcBef>
                <a:spcPts val="530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правильного</a:t>
            </a:r>
            <a:r>
              <a:rPr b="1" lang="ru-RU" sz="22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звукопроизношения;</a:t>
            </a:r>
            <a:endParaRPr b="0" lang="ru-RU" sz="2200" spc="-1" strike="noStrike">
              <a:latin typeface="Arial"/>
            </a:endParaRPr>
          </a:p>
          <a:p>
            <a:pPr marL="355680" indent="-343080">
              <a:lnSpc>
                <a:spcPct val="100000"/>
              </a:lnSpc>
              <a:spcBef>
                <a:spcPts val="530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развитие</a:t>
            </a:r>
            <a:r>
              <a:rPr b="1" lang="ru-RU" sz="22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1" strike="noStrike">
                <a:solidFill>
                  <a:srgbClr val="0e3367"/>
                </a:solidFill>
                <a:latin typeface="Times New Roman"/>
              </a:rPr>
              <a:t>звуковой</a:t>
            </a:r>
            <a:r>
              <a:rPr b="1" lang="ru-RU" sz="22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интонационной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6" strike="noStrike">
                <a:solidFill>
                  <a:srgbClr val="0e3367"/>
                </a:solidFill>
                <a:latin typeface="Times New Roman"/>
              </a:rPr>
              <a:t>культуры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речи;</a:t>
            </a:r>
            <a:endParaRPr b="0" lang="ru-RU" sz="2200" spc="-1" strike="noStrike">
              <a:latin typeface="Arial"/>
            </a:endParaRPr>
          </a:p>
          <a:p>
            <a:pPr marL="355680" indent="-343080">
              <a:lnSpc>
                <a:spcPct val="100000"/>
              </a:lnSpc>
              <a:spcBef>
                <a:spcPts val="524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развитие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1" strike="noStrike">
                <a:solidFill>
                  <a:srgbClr val="0e3367"/>
                </a:solidFill>
                <a:latin typeface="Times New Roman"/>
              </a:rPr>
              <a:t>фонематического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слуха;</a:t>
            </a:r>
            <a:endParaRPr b="0" lang="ru-RU" sz="2200" spc="-1" strike="noStrike">
              <a:latin typeface="Arial"/>
            </a:endParaRPr>
          </a:p>
          <a:p>
            <a:pPr marL="355680" indent="-343080">
              <a:lnSpc>
                <a:spcPct val="100000"/>
              </a:lnSpc>
              <a:spcBef>
                <a:spcPts val="530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обогащение</a:t>
            </a:r>
            <a:r>
              <a:rPr b="1" lang="ru-RU" sz="22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активного</a:t>
            </a:r>
            <a:r>
              <a:rPr b="1" lang="ru-RU" sz="22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пассивного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1" strike="noStrike">
                <a:solidFill>
                  <a:srgbClr val="0e3367"/>
                </a:solidFill>
                <a:latin typeface="Times New Roman"/>
              </a:rPr>
              <a:t>словарного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запаса;</a:t>
            </a:r>
            <a:endParaRPr b="0" lang="ru-RU" sz="2200" spc="-1" strike="noStrike">
              <a:latin typeface="Arial"/>
            </a:endParaRPr>
          </a:p>
          <a:p>
            <a:pPr marL="355680" indent="-343440">
              <a:lnSpc>
                <a:spcPct val="100000"/>
              </a:lnSpc>
              <a:spcBef>
                <a:spcPts val="530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развитие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грамматически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правильной</a:t>
            </a:r>
            <a:r>
              <a:rPr b="1" lang="ru-RU" sz="22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связной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1" strike="noStrike">
                <a:solidFill>
                  <a:srgbClr val="0e3367"/>
                </a:solidFill>
                <a:latin typeface="Times New Roman"/>
              </a:rPr>
              <a:t>речи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(диалогической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монологической);</a:t>
            </a:r>
            <a:endParaRPr b="0" lang="ru-RU" sz="2200" spc="-1" strike="noStrike">
              <a:latin typeface="Arial"/>
            </a:endParaRPr>
          </a:p>
          <a:p>
            <a:pPr marL="355680" indent="-343440">
              <a:lnSpc>
                <a:spcPct val="100000"/>
              </a:lnSpc>
              <a:spcBef>
                <a:spcPts val="524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ознакомление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с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литературными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произведениями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различных</a:t>
            </a:r>
            <a:r>
              <a:rPr b="1" lang="ru-RU" sz="22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жанров</a:t>
            </a:r>
            <a:r>
              <a:rPr b="1" lang="ru-RU" sz="22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(фольклор,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6" strike="noStrike">
                <a:solidFill>
                  <a:srgbClr val="0e3367"/>
                </a:solidFill>
                <a:latin typeface="Times New Roman"/>
              </a:rPr>
              <a:t>художественная</a:t>
            </a:r>
            <a:r>
              <a:rPr b="1" lang="ru-RU" sz="22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познавательная</a:t>
            </a:r>
            <a:r>
              <a:rPr b="1" lang="ru-RU" sz="22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литература),</a:t>
            </a:r>
            <a:r>
              <a:rPr b="1" lang="ru-RU" sz="22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6" strike="noStrike">
                <a:solidFill>
                  <a:srgbClr val="0e3367"/>
                </a:solidFill>
                <a:latin typeface="Times New Roman"/>
              </a:rPr>
              <a:t>их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осмысленного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восприятия;</a:t>
            </a:r>
            <a:endParaRPr b="0" lang="ru-RU" sz="2200" spc="-1" strike="noStrike">
              <a:latin typeface="Arial"/>
            </a:endParaRPr>
          </a:p>
          <a:p>
            <a:pPr marL="355680" indent="-343080">
              <a:lnSpc>
                <a:spcPct val="100000"/>
              </a:lnSpc>
              <a:spcBef>
                <a:spcPts val="536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развитие</a:t>
            </a:r>
            <a:r>
              <a:rPr b="1" lang="ru-RU" sz="22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1" strike="noStrike">
                <a:solidFill>
                  <a:srgbClr val="0e3367"/>
                </a:solidFill>
                <a:latin typeface="Times New Roman"/>
              </a:rPr>
              <a:t>речевого</a:t>
            </a:r>
            <a:r>
              <a:rPr b="1" lang="ru-RU" sz="22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творчества;</a:t>
            </a:r>
            <a:endParaRPr b="0" lang="ru-RU" sz="2200" spc="-1" strike="noStrike">
              <a:latin typeface="Arial"/>
            </a:endParaRPr>
          </a:p>
          <a:p>
            <a:pPr marL="355680" indent="-343080">
              <a:lnSpc>
                <a:spcPct val="100000"/>
              </a:lnSpc>
              <a:spcBef>
                <a:spcPts val="564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2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предпосылок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к</a:t>
            </a:r>
            <a:r>
              <a:rPr b="1" lang="ru-RU" sz="22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обучению</a:t>
            </a:r>
            <a:r>
              <a:rPr b="1" lang="ru-RU" sz="22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грамоте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.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object 2"/>
          <p:cNvSpPr/>
          <p:nvPr/>
        </p:nvSpPr>
        <p:spPr>
          <a:xfrm>
            <a:off x="721080" y="296640"/>
            <a:ext cx="7871040" cy="49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algn="ctr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Направление</a:t>
            </a:r>
            <a:r>
              <a:rPr b="1" lang="ru-RU" sz="24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содержания</a:t>
            </a:r>
            <a:endParaRPr b="0" lang="ru-RU" sz="2400" spc="-1" strike="noStrike">
              <a:latin typeface="Arial"/>
            </a:endParaRPr>
          </a:p>
          <a:p>
            <a:pPr marL="12600" algn="ctr">
              <a:lnSpc>
                <a:spcPct val="100000"/>
              </a:lnSpc>
              <a:spcBef>
                <a:spcPts val="6"/>
              </a:spcBef>
              <a:buNone/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образовательной</a:t>
            </a:r>
            <a:r>
              <a:rPr b="1" lang="ru-RU" sz="2400" spc="-6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области</a:t>
            </a:r>
            <a:r>
              <a:rPr b="1" lang="ru-RU" sz="2400" spc="-7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41" strike="noStrike">
                <a:solidFill>
                  <a:srgbClr val="a6014b"/>
                </a:solidFill>
                <a:latin typeface="Times New Roman"/>
              </a:rPr>
              <a:t>«Художественно-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эстетическое развитие»</a:t>
            </a:r>
            <a:endParaRPr b="0" lang="ru-RU" sz="2400" spc="-1" strike="noStrike">
              <a:latin typeface="Arial"/>
            </a:endParaRPr>
          </a:p>
          <a:p>
            <a:pPr marL="612720" indent="-343440">
              <a:lnSpc>
                <a:spcPct val="100000"/>
              </a:lnSpc>
              <a:spcBef>
                <a:spcPts val="320"/>
              </a:spcBef>
              <a:buClr>
                <a:srgbClr val="0e3367"/>
              </a:buClr>
              <a:buFont typeface="Arial MT"/>
              <a:buChar char="•"/>
              <a:tabLst>
                <a:tab algn="l" pos="61272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развитие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предпосылок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ценностно-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смыслового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восприятия</a:t>
            </a:r>
            <a:r>
              <a:rPr b="1" lang="ru-RU" sz="24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понимания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мира</a:t>
            </a:r>
            <a:r>
              <a:rPr b="1" lang="ru-RU" sz="2400" spc="-11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природы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</a:t>
            </a:r>
            <a:endParaRPr b="0" lang="ru-RU" sz="2400" spc="-1" strike="noStrike">
              <a:latin typeface="Arial"/>
            </a:endParaRPr>
          </a:p>
          <a:p>
            <a:pPr marL="612720">
              <a:lnSpc>
                <a:spcPct val="100000"/>
              </a:lnSpc>
              <a:spcBef>
                <a:spcPts val="6"/>
              </a:spcBef>
              <a:buNone/>
              <a:tabLst>
                <a:tab algn="l" pos="61272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произведений</a:t>
            </a:r>
            <a:r>
              <a:rPr b="1" lang="ru-RU" sz="24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искусства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(словесного,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музыкального, изобразительного);</a:t>
            </a:r>
            <a:endParaRPr b="0" lang="ru-RU" sz="2400" spc="-1" strike="noStrike">
              <a:latin typeface="Arial"/>
            </a:endParaRPr>
          </a:p>
          <a:p>
            <a:pPr marL="612720" indent="-343440">
              <a:lnSpc>
                <a:spcPct val="100000"/>
              </a:lnSpc>
              <a:spcBef>
                <a:spcPts val="575"/>
              </a:spcBef>
              <a:buClr>
                <a:srgbClr val="0e3367"/>
              </a:buClr>
              <a:buFont typeface="Arial MT"/>
              <a:buChar char="•"/>
              <a:tabLst>
                <a:tab algn="l" pos="61272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становление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эстетического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эмоционально-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нравственного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отношения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к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окружающему</a:t>
            </a:r>
            <a:r>
              <a:rPr b="1" lang="ru-RU" sz="24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32" strike="noStrike">
                <a:solidFill>
                  <a:srgbClr val="0e3367"/>
                </a:solidFill>
                <a:latin typeface="Times New Roman"/>
              </a:rPr>
              <a:t>миру,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воспитание</a:t>
            </a:r>
            <a:r>
              <a:rPr b="1" lang="ru-RU" sz="2400" spc="-14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эстетического</a:t>
            </a:r>
            <a:r>
              <a:rPr b="1" lang="ru-RU" sz="2400" spc="-14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вкуса;</a:t>
            </a:r>
            <a:endParaRPr b="0" lang="ru-RU" sz="2400" spc="-1" strike="noStrike">
              <a:latin typeface="Arial"/>
            </a:endParaRPr>
          </a:p>
          <a:p>
            <a:pPr marL="612720" indent="-343440">
              <a:lnSpc>
                <a:spcPct val="100000"/>
              </a:lnSpc>
              <a:spcBef>
                <a:spcPts val="575"/>
              </a:spcBef>
              <a:buClr>
                <a:srgbClr val="0e3367"/>
              </a:buClr>
              <a:buFont typeface="Arial MT"/>
              <a:buChar char="•"/>
              <a:tabLst>
                <a:tab algn="l" pos="61272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элементарных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представлений</a:t>
            </a:r>
            <a:r>
              <a:rPr b="1" lang="ru-RU" sz="24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о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видах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искусства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(музыка,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живопись,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театр, народное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искусство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другое);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44" name="PlaceHolder 1"/>
          <p:cNvSpPr>
            <a:spLocks noGrp="1"/>
          </p:cNvSpPr>
          <p:nvPr>
            <p:ph type="ftr" idx="26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721080" y="296640"/>
            <a:ext cx="7701480" cy="11577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6840" algn="ctr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Направление</a:t>
            </a:r>
            <a:r>
              <a:rPr b="1" lang="ru-RU" sz="24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содержания</a:t>
            </a:r>
            <a:endParaRPr b="0" lang="ru-RU" sz="2400" spc="-1" strike="noStrike">
              <a:latin typeface="Calibri"/>
            </a:endParaRPr>
          </a:p>
          <a:p>
            <a:pPr marL="12600" algn="ctr">
              <a:lnSpc>
                <a:spcPts val="2820"/>
              </a:lnSpc>
              <a:spcBef>
                <a:spcPts val="150"/>
              </a:spcBef>
              <a:buNone/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образовательной</a:t>
            </a:r>
            <a:r>
              <a:rPr b="1" lang="ru-RU" sz="2400" spc="-6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области</a:t>
            </a:r>
            <a:r>
              <a:rPr b="1" lang="ru-RU" sz="2400" spc="-7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41" strike="noStrike">
                <a:solidFill>
                  <a:srgbClr val="a6014b"/>
                </a:solidFill>
                <a:latin typeface="Times New Roman"/>
              </a:rPr>
              <a:t>«Художественно-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эстетическое развитие»</a:t>
            </a:r>
            <a:endParaRPr b="0" lang="ru-RU" sz="2400" spc="-1" strike="noStrike">
              <a:latin typeface="Calibri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ftr" idx="27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247" name="object 3"/>
          <p:cNvSpPr/>
          <p:nvPr/>
        </p:nvSpPr>
        <p:spPr>
          <a:xfrm>
            <a:off x="1050480" y="1624320"/>
            <a:ext cx="7778880" cy="490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354960" indent="-342360">
              <a:lnSpc>
                <a:spcPct val="100000"/>
              </a:lnSpc>
              <a:spcBef>
                <a:spcPts val="96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26" strike="noStrike">
                <a:solidFill>
                  <a:srgbClr val="0e3367"/>
                </a:solidFill>
                <a:latin typeface="Times New Roman"/>
              </a:rPr>
              <a:t>художественных</a:t>
            </a:r>
            <a:r>
              <a:rPr b="1" lang="ru-RU" sz="22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умений</a:t>
            </a:r>
            <a:r>
              <a:rPr b="1" lang="ru-RU" sz="22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навыков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в</a:t>
            </a:r>
            <a:endParaRPr b="0" lang="ru-RU" sz="2200" spc="-1" strike="noStrike">
              <a:latin typeface="Arial"/>
            </a:endParaRPr>
          </a:p>
          <a:p>
            <a:pPr marL="354960">
              <a:lnSpc>
                <a:spcPct val="100000"/>
              </a:lnSpc>
              <a:buNone/>
              <a:tabLst>
                <a:tab algn="l" pos="354960"/>
              </a:tabLst>
            </a:pP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разных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видах</a:t>
            </a:r>
            <a:r>
              <a:rPr b="1" lang="ru-RU" sz="22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деятельности</a:t>
            </a:r>
            <a:r>
              <a:rPr b="1" lang="ru-RU" sz="22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(рисовании,</a:t>
            </a:r>
            <a:r>
              <a:rPr b="1" lang="ru-RU" sz="22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лепке,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аппликации,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32" strike="noStrike">
                <a:solidFill>
                  <a:srgbClr val="0e3367"/>
                </a:solidFill>
                <a:latin typeface="Times New Roman"/>
              </a:rPr>
              <a:t>художественном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конструировании,</a:t>
            </a:r>
            <a:r>
              <a:rPr b="1" lang="ru-RU" sz="22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пении,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игре</a:t>
            </a:r>
            <a:r>
              <a:rPr b="1" lang="ru-RU" sz="22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на</a:t>
            </a:r>
            <a:r>
              <a:rPr b="1" lang="ru-RU" sz="22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детских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 музыкальных</a:t>
            </a:r>
            <a:r>
              <a:rPr b="1" lang="ru-RU" sz="22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инструментах,</a:t>
            </a:r>
            <a:endParaRPr b="0" lang="ru-RU" sz="2200" spc="-1" strike="noStrike">
              <a:latin typeface="Arial"/>
            </a:endParaRPr>
          </a:p>
          <a:p>
            <a:pPr marL="354960">
              <a:lnSpc>
                <a:spcPct val="100000"/>
              </a:lnSpc>
              <a:spcBef>
                <a:spcPts val="6"/>
              </a:spcBef>
              <a:buNone/>
              <a:tabLst>
                <a:tab algn="l" pos="354960"/>
              </a:tabLst>
            </a:pP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музыкально-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ритмических</a:t>
            </a:r>
            <a:r>
              <a:rPr b="1" lang="ru-RU" sz="22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движениях,</a:t>
            </a:r>
            <a:r>
              <a:rPr b="1" lang="ru-RU" sz="22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словесном</a:t>
            </a:r>
            <a:endParaRPr b="0" lang="ru-RU" sz="2200" spc="-1" strike="noStrike">
              <a:latin typeface="Arial"/>
            </a:endParaRPr>
          </a:p>
          <a:p>
            <a:pPr marL="354960">
              <a:lnSpc>
                <a:spcPct val="100000"/>
              </a:lnSpc>
              <a:buNone/>
              <a:tabLst>
                <a:tab algn="l" pos="354960"/>
              </a:tabLst>
            </a:pP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творчестве</a:t>
            </a:r>
            <a:r>
              <a:rPr b="1" lang="ru-RU" sz="22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другое);</a:t>
            </a:r>
            <a:endParaRPr b="0" lang="ru-RU" sz="2200" spc="-1" strike="noStrike">
              <a:latin typeface="Arial"/>
            </a:endParaRPr>
          </a:p>
          <a:p>
            <a:pPr marL="354960" indent="-343080">
              <a:lnSpc>
                <a:spcPct val="100000"/>
              </a:lnSpc>
              <a:spcBef>
                <a:spcPts val="530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освоение</a:t>
            </a:r>
            <a:r>
              <a:rPr b="1" lang="ru-RU" sz="22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разнообразных</a:t>
            </a:r>
            <a:r>
              <a:rPr b="1" lang="ru-RU" sz="22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средств</a:t>
            </a:r>
            <a:r>
              <a:rPr b="1" lang="ru-RU" sz="22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художественной выразительности</a:t>
            </a:r>
            <a:r>
              <a:rPr b="1" lang="ru-RU" sz="22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различных</a:t>
            </a:r>
            <a:r>
              <a:rPr b="1" lang="ru-RU" sz="22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видах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искусства;</a:t>
            </a:r>
            <a:endParaRPr b="0" lang="ru-RU" sz="2200" spc="-1" strike="noStrike">
              <a:latin typeface="Arial"/>
            </a:endParaRPr>
          </a:p>
          <a:p>
            <a:pPr marL="354960" indent="-343080">
              <a:lnSpc>
                <a:spcPct val="100000"/>
              </a:lnSpc>
              <a:spcBef>
                <a:spcPts val="524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реализацию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35" strike="noStrike">
                <a:solidFill>
                  <a:srgbClr val="0e3367"/>
                </a:solidFill>
                <a:latin typeface="Times New Roman"/>
              </a:rPr>
              <a:t>художественно-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творческих</a:t>
            </a:r>
            <a:r>
              <a:rPr b="1" lang="ru-RU" sz="22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способностей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ребенка</a:t>
            </a:r>
            <a:r>
              <a:rPr b="1" lang="ru-RU" sz="22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повседневной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жизни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различных</a:t>
            </a:r>
            <a:r>
              <a:rPr b="1" lang="ru-RU" sz="22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видах </a:t>
            </a:r>
            <a:r>
              <a:rPr b="1" lang="ru-RU" sz="2200" spc="-21" strike="noStrike">
                <a:solidFill>
                  <a:srgbClr val="0e3367"/>
                </a:solidFill>
                <a:latin typeface="Times New Roman"/>
              </a:rPr>
              <a:t>досуговой</a:t>
            </a:r>
            <a:r>
              <a:rPr b="1" lang="ru-RU" sz="2200" spc="-11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деятельности</a:t>
            </a:r>
            <a:r>
              <a:rPr b="1" lang="ru-RU" sz="22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(праздники,</a:t>
            </a:r>
            <a:r>
              <a:rPr b="1" lang="ru-RU" sz="22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развлечения);</a:t>
            </a:r>
            <a:endParaRPr b="0" lang="ru-RU" sz="2200" spc="-1" strike="noStrike">
              <a:latin typeface="Arial"/>
            </a:endParaRPr>
          </a:p>
          <a:p>
            <a:pPr marL="354960" indent="-343080">
              <a:lnSpc>
                <a:spcPct val="100000"/>
              </a:lnSpc>
              <a:spcBef>
                <a:spcPts val="530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развитие</a:t>
            </a:r>
            <a:r>
              <a:rPr b="1" lang="ru-RU" sz="22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2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поддержку</a:t>
            </a:r>
            <a:r>
              <a:rPr b="1" lang="ru-RU" sz="22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самостоятельной</a:t>
            </a:r>
            <a:r>
              <a:rPr b="1" lang="ru-RU" sz="22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творческой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деятельности</a:t>
            </a:r>
            <a:r>
              <a:rPr b="1" lang="ru-RU" sz="22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детей</a:t>
            </a:r>
            <a:r>
              <a:rPr b="1" lang="ru-RU" sz="22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(изобразительной,</a:t>
            </a:r>
            <a:r>
              <a:rPr b="1" lang="ru-RU" sz="22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конструктивной, </a:t>
            </a:r>
            <a:r>
              <a:rPr b="1" lang="ru-RU" sz="2200" spc="-1" strike="noStrike">
                <a:solidFill>
                  <a:srgbClr val="0e3367"/>
                </a:solidFill>
                <a:latin typeface="Times New Roman"/>
              </a:rPr>
              <a:t>музыкальной,</a:t>
            </a:r>
            <a:r>
              <a:rPr b="1" lang="ru-RU" sz="22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35" strike="noStrike">
                <a:solidFill>
                  <a:srgbClr val="0e3367"/>
                </a:solidFill>
                <a:latin typeface="Times New Roman"/>
              </a:rPr>
              <a:t>художественно-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речевой,</a:t>
            </a:r>
            <a:r>
              <a:rPr b="1" lang="ru-RU" sz="22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200" spc="-12" strike="noStrike">
                <a:solidFill>
                  <a:srgbClr val="0e3367"/>
                </a:solidFill>
                <a:latin typeface="Times New Roman"/>
              </a:rPr>
              <a:t>театрализованной).</a:t>
            </a:r>
            <a:endParaRPr b="0" lang="ru-RU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object 2"/>
          <p:cNvSpPr/>
          <p:nvPr/>
        </p:nvSpPr>
        <p:spPr>
          <a:xfrm>
            <a:off x="1050480" y="296640"/>
            <a:ext cx="7168680" cy="642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algn="ctr">
              <a:lnSpc>
                <a:spcPts val="2849"/>
              </a:lnSpc>
              <a:spcBef>
                <a:spcPts val="99"/>
              </a:spcBef>
              <a:buNone/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Направление</a:t>
            </a:r>
            <a:r>
              <a:rPr b="1" lang="ru-RU" sz="24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содержания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ts val="2781"/>
              </a:lnSpc>
              <a:buNone/>
            </a:pPr>
            <a:r>
              <a:rPr b="1" lang="ru-RU" sz="2400" spc="-21" strike="noStrike">
                <a:solidFill>
                  <a:srgbClr val="a6014b"/>
                </a:solidFill>
                <a:latin typeface="Times New Roman"/>
              </a:rPr>
              <a:t>образовательной</a:t>
            </a:r>
            <a:r>
              <a:rPr b="1" lang="ru-RU" sz="2400" spc="-97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области</a:t>
            </a:r>
            <a:r>
              <a:rPr b="1" lang="ru-RU" sz="2400" spc="-10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«Физическое</a:t>
            </a:r>
            <a:r>
              <a:rPr b="1" lang="ru-RU" sz="2400" spc="-97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развитие»</a:t>
            </a:r>
            <a:endParaRPr b="0" lang="ru-RU" sz="2400" spc="-1" strike="noStrike">
              <a:latin typeface="Arial"/>
            </a:endParaRPr>
          </a:p>
          <a:p>
            <a:pPr marL="354960" indent="-343080">
              <a:lnSpc>
                <a:spcPts val="2809"/>
              </a:lnSpc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приобретение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ребенком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двигательного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опыта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в</a:t>
            </a:r>
            <a:endParaRPr b="0" lang="ru-RU" sz="2400" spc="-1" strike="noStrike">
              <a:latin typeface="Arial"/>
            </a:endParaRPr>
          </a:p>
          <a:p>
            <a:pPr marL="354960">
              <a:lnSpc>
                <a:spcPct val="100000"/>
              </a:lnSpc>
              <a:spcBef>
                <a:spcPts val="6"/>
              </a:spcBef>
              <a:buNone/>
              <a:tabLst>
                <a:tab algn="l" pos="35496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различных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видах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деятельности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детей,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развитие психофизических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качеств</a:t>
            </a:r>
            <a:r>
              <a:rPr b="1" lang="ru-RU" sz="24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(быстрота,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сила,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ловкость,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выносливость,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гибкость), координационных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способностей,</a:t>
            </a:r>
            <a:r>
              <a:rPr b="1" lang="ru-RU" sz="24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крупных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групп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мышц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мелкой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моторики;</a:t>
            </a:r>
            <a:endParaRPr b="0" lang="ru-RU" sz="2400" spc="-1" strike="noStrike">
              <a:latin typeface="Arial"/>
            </a:endParaRPr>
          </a:p>
          <a:p>
            <a:pPr marL="354960" indent="-343080">
              <a:lnSpc>
                <a:spcPct val="100000"/>
              </a:lnSpc>
              <a:spcBef>
                <a:spcPts val="575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4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опорно-двигательного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аппарата,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развитие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равновесия,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глазомера,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ориентировки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в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пространстве;</a:t>
            </a:r>
            <a:endParaRPr b="0" lang="ru-RU" sz="2400" spc="-1" strike="noStrike">
              <a:latin typeface="Arial"/>
            </a:endParaRPr>
          </a:p>
          <a:p>
            <a:pPr marL="354960" indent="-343080">
              <a:lnSpc>
                <a:spcPct val="100000"/>
              </a:lnSpc>
              <a:spcBef>
                <a:spcPts val="581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овладение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основными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движениями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(метание,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ползание,</a:t>
            </a:r>
            <a:r>
              <a:rPr b="1" lang="ru-RU" sz="2400" spc="-11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лазанье,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ходьба,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бег,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прыжки);</a:t>
            </a:r>
            <a:endParaRPr b="0" lang="ru-RU" sz="2400" spc="-1" strike="noStrike">
              <a:latin typeface="Arial"/>
            </a:endParaRPr>
          </a:p>
          <a:p>
            <a:pPr marL="354960" indent="-343080">
              <a:lnSpc>
                <a:spcPct val="100000"/>
              </a:lnSpc>
              <a:spcBef>
                <a:spcPts val="575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обучение</a:t>
            </a:r>
            <a:r>
              <a:rPr b="1" lang="ru-RU" sz="2400" spc="-11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общеразвивающим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упражнениям,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музыкально-</a:t>
            </a:r>
            <a:r>
              <a:rPr b="1" lang="ru-RU" sz="24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ритмическим</a:t>
            </a:r>
            <a:r>
              <a:rPr b="1" lang="ru-RU" sz="24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движениям,</a:t>
            </a:r>
            <a:endParaRPr b="0" lang="ru-RU" sz="2400" spc="-1" strike="noStrike">
              <a:latin typeface="Arial"/>
            </a:endParaRPr>
          </a:p>
          <a:p>
            <a:pPr marL="354960">
              <a:lnSpc>
                <a:spcPct val="100000"/>
              </a:lnSpc>
              <a:spcBef>
                <a:spcPts val="6"/>
              </a:spcBef>
              <a:buNone/>
              <a:tabLst>
                <a:tab algn="l" pos="35496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подвижным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играм,</a:t>
            </a:r>
            <a:r>
              <a:rPr b="1" lang="ru-RU" sz="24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спортивным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упражнениям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элементам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спортивных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игр;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49" name="PlaceHolder 1"/>
          <p:cNvSpPr>
            <a:spLocks noGrp="1"/>
          </p:cNvSpPr>
          <p:nvPr>
            <p:ph type="ftr" idx="28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object 2"/>
          <p:cNvSpPr/>
          <p:nvPr/>
        </p:nvSpPr>
        <p:spPr>
          <a:xfrm>
            <a:off x="1122480" y="296640"/>
            <a:ext cx="7450200" cy="58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algn="ctr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Направление</a:t>
            </a:r>
            <a:r>
              <a:rPr b="1" lang="ru-RU" sz="24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содержания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"/>
              </a:spcBef>
              <a:buNone/>
            </a:pPr>
            <a:r>
              <a:rPr b="1" lang="ru-RU" sz="2400" spc="-21" strike="noStrike">
                <a:solidFill>
                  <a:srgbClr val="a6014b"/>
                </a:solidFill>
                <a:latin typeface="Times New Roman"/>
              </a:rPr>
              <a:t>образовательной</a:t>
            </a:r>
            <a:r>
              <a:rPr b="1" lang="ru-RU" sz="2400" spc="-97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области</a:t>
            </a:r>
            <a:r>
              <a:rPr b="1" lang="ru-RU" sz="2400" spc="-10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«Физическое</a:t>
            </a:r>
            <a:r>
              <a:rPr b="1" lang="ru-RU" sz="2400" spc="-97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развитие»</a:t>
            </a:r>
            <a:endParaRPr b="0" lang="ru-RU" sz="2400" spc="-1" strike="noStrike">
              <a:latin typeface="Arial"/>
            </a:endParaRPr>
          </a:p>
          <a:p>
            <a:pPr marL="355680" indent="-343080">
              <a:lnSpc>
                <a:spcPct val="100000"/>
              </a:lnSpc>
              <a:spcBef>
                <a:spcPts val="1500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воспитание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нравственно-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волевых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качеств</a:t>
            </a:r>
            <a:r>
              <a:rPr b="1" lang="ru-RU" sz="24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(воля,</a:t>
            </a:r>
            <a:endParaRPr b="0" lang="ru-RU" sz="2400" spc="-1" strike="noStrike">
              <a:latin typeface="Arial"/>
            </a:endParaRPr>
          </a:p>
          <a:p>
            <a:pPr marL="355680">
              <a:lnSpc>
                <a:spcPct val="100000"/>
              </a:lnSpc>
              <a:buNone/>
              <a:tabLst>
                <a:tab algn="l" pos="35568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смелость,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выдержка</a:t>
            </a:r>
            <a:r>
              <a:rPr b="1" lang="ru-RU" sz="24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;</a:t>
            </a:r>
            <a:endParaRPr b="0" lang="ru-RU" sz="2400" spc="-1" strike="noStrike">
              <a:latin typeface="Arial"/>
            </a:endParaRPr>
          </a:p>
          <a:p>
            <a:pPr marL="355680" indent="-343440">
              <a:lnSpc>
                <a:spcPct val="100000"/>
              </a:lnSpc>
              <a:spcBef>
                <a:spcPts val="575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воспитание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интереса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к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различным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видам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спорта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чувства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гордости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за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выдающиеся</a:t>
            </a:r>
            <a:r>
              <a:rPr b="1" lang="ru-RU" sz="24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достижения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российских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спортсменов;</a:t>
            </a:r>
            <a:endParaRPr b="0" lang="ru-RU" sz="2400" spc="-1" strike="noStrike">
              <a:latin typeface="Arial"/>
            </a:endParaRPr>
          </a:p>
          <a:p>
            <a:pPr marL="355680" indent="-343440">
              <a:lnSpc>
                <a:spcPct val="100000"/>
              </a:lnSpc>
              <a:spcBef>
                <a:spcPts val="581"/>
              </a:spcBef>
              <a:buClr>
                <a:srgbClr val="0e3367"/>
              </a:buClr>
              <a:buFont typeface="Arial MT"/>
              <a:buChar char="•"/>
              <a:tabLst>
                <a:tab algn="l" pos="35568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приобщение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к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здоровому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образу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жизни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активному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46" strike="noStrike">
                <a:solidFill>
                  <a:srgbClr val="0e3367"/>
                </a:solidFill>
                <a:latin typeface="Times New Roman"/>
              </a:rPr>
              <a:t>отдыху,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формирование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представлений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о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здоровье,</a:t>
            </a:r>
            <a:r>
              <a:rPr b="1" lang="ru-RU" sz="24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способах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его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сохранения</a:t>
            </a:r>
            <a:r>
              <a:rPr b="1" lang="ru-RU" sz="24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укрепления,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правилах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безопасного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поведения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разных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видах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двигательной</a:t>
            </a:r>
            <a:r>
              <a:rPr b="1" lang="ru-RU" sz="24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деятельности,</a:t>
            </a:r>
            <a:r>
              <a:rPr b="1" lang="ru-RU" sz="2400" spc="-11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воспитание</a:t>
            </a:r>
            <a:r>
              <a:rPr b="1" lang="ru-RU" sz="24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бережного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отношения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к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своему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здоровью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здоровью окружающих.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51" name="PlaceHolder 1"/>
          <p:cNvSpPr>
            <a:spLocks noGrp="1"/>
          </p:cNvSpPr>
          <p:nvPr>
            <p:ph type="ftr" idx="29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977400" y="138960"/>
            <a:ext cx="7185960" cy="1176120"/>
          </a:xfrm>
          <a:prstGeom prst="rect">
            <a:avLst/>
          </a:prstGeom>
          <a:noFill/>
          <a:ln w="0">
            <a:noFill/>
          </a:ln>
        </p:spPr>
        <p:txBody>
          <a:bodyPr lIns="0" rIns="0" tIns="30960" bIns="0" anchor="t">
            <a:noAutofit/>
          </a:bodyPr>
          <a:p>
            <a:pPr marL="2126520" indent="-2114640">
              <a:lnSpc>
                <a:spcPts val="2820"/>
              </a:lnSpc>
              <a:spcBef>
                <a:spcPts val="244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Виды</a:t>
            </a:r>
            <a:r>
              <a:rPr b="1" lang="ru-RU" sz="2400" spc="-7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детской</a:t>
            </a:r>
            <a:r>
              <a:rPr b="1" lang="ru-RU" sz="24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деятельности,</a:t>
            </a:r>
            <a:r>
              <a:rPr b="1" lang="ru-RU" sz="24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в</a:t>
            </a:r>
            <a:r>
              <a:rPr b="1" lang="ru-RU" sz="24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которых</a:t>
            </a:r>
            <a:r>
              <a:rPr b="1" lang="ru-RU" sz="24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реализуется содержание</a:t>
            </a:r>
            <a:r>
              <a:rPr b="1" lang="ru-RU" sz="2400" spc="-5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ФОП</a:t>
            </a:r>
            <a:r>
              <a:rPr b="1" lang="ru-RU" sz="24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26" strike="noStrike">
                <a:solidFill>
                  <a:srgbClr val="a6014b"/>
                </a:solidFill>
                <a:latin typeface="Times New Roman"/>
              </a:rPr>
              <a:t>ДО</a:t>
            </a:r>
            <a:endParaRPr b="0" lang="ru-RU" sz="2400" spc="-1" strike="noStrike">
              <a:latin typeface="Calibri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ftr" idx="30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254" name="object 3"/>
          <p:cNvSpPr/>
          <p:nvPr/>
        </p:nvSpPr>
        <p:spPr>
          <a:xfrm>
            <a:off x="1194480" y="925200"/>
            <a:ext cx="7436880" cy="611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90720" bIns="0" anchor="t">
            <a:spAutoFit/>
          </a:bodyPr>
          <a:p>
            <a:pPr marL="12600">
              <a:lnSpc>
                <a:spcPct val="100000"/>
              </a:lnSpc>
              <a:spcBef>
                <a:spcPts val="714"/>
              </a:spcBef>
              <a:buNone/>
            </a:pP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ранний</a:t>
            </a:r>
            <a:r>
              <a:rPr b="1" lang="ru-RU" sz="24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возраст</a:t>
            </a:r>
            <a:r>
              <a:rPr b="1" lang="ru-RU" sz="2400" spc="-8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a6014b"/>
                </a:solidFill>
                <a:latin typeface="Times New Roman"/>
              </a:rPr>
              <a:t>:</a:t>
            </a:r>
            <a:endParaRPr b="0" lang="ru-RU" sz="2400" spc="-1" strike="noStrike">
              <a:latin typeface="Arial"/>
            </a:endParaRPr>
          </a:p>
          <a:p>
            <a:pPr marL="354960" indent="-342360">
              <a:lnSpc>
                <a:spcPct val="100000"/>
              </a:lnSpc>
              <a:spcBef>
                <a:spcPts val="456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предметная</a:t>
            </a:r>
            <a:r>
              <a:rPr b="1" lang="ru-RU" sz="18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деятельность</a:t>
            </a:r>
            <a:r>
              <a:rPr b="1" lang="ru-RU" sz="18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18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игры</a:t>
            </a:r>
            <a:r>
              <a:rPr b="1" lang="ru-RU" sz="18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с</a:t>
            </a:r>
            <a:r>
              <a:rPr b="1" lang="ru-RU" sz="18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составными</a:t>
            </a:r>
            <a:r>
              <a:rPr b="1" lang="ru-RU" sz="18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игрушками;</a:t>
            </a:r>
            <a:endParaRPr b="0" lang="ru-RU" sz="1800" spc="-1" strike="noStrike">
              <a:latin typeface="Arial"/>
            </a:endParaRPr>
          </a:p>
          <a:p>
            <a:pPr marL="411480" indent="-398880">
              <a:lnSpc>
                <a:spcPct val="100000"/>
              </a:lnSpc>
              <a:spcBef>
                <a:spcPts val="434"/>
              </a:spcBef>
              <a:buClr>
                <a:srgbClr val="0e3367"/>
              </a:buClr>
              <a:buFont typeface="Arial MT"/>
              <a:buChar char="•"/>
              <a:tabLst>
                <a:tab algn="l" pos="411480"/>
              </a:tabLst>
            </a:pP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экспериментирование</a:t>
            </a:r>
            <a:r>
              <a:rPr b="1" lang="ru-RU" sz="18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с</a:t>
            </a:r>
            <a:r>
              <a:rPr b="1" lang="ru-RU" sz="18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веществами</a:t>
            </a:r>
            <a:r>
              <a:rPr b="1" lang="ru-RU" sz="18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18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материалами;</a:t>
            </a:r>
            <a:endParaRPr b="0" lang="ru-RU" sz="1800" spc="-1" strike="noStrike">
              <a:latin typeface="Arial"/>
            </a:endParaRPr>
          </a:p>
          <a:p>
            <a:pPr marL="411480" indent="-398880">
              <a:lnSpc>
                <a:spcPct val="100000"/>
              </a:lnSpc>
              <a:spcBef>
                <a:spcPts val="431"/>
              </a:spcBef>
              <a:buClr>
                <a:srgbClr val="0e3367"/>
              </a:buClr>
              <a:buFont typeface="Arial MT"/>
              <a:buChar char="•"/>
              <a:tabLst>
                <a:tab algn="l" pos="411480"/>
              </a:tabLst>
            </a:pP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игровая,</a:t>
            </a:r>
            <a:r>
              <a:rPr b="1" lang="ru-RU" sz="18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речевая,</a:t>
            </a:r>
            <a:r>
              <a:rPr b="1" lang="ru-RU" sz="18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продуктивная.</a:t>
            </a:r>
            <a:r>
              <a:rPr b="1" lang="ru-RU" sz="18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музыкальная</a:t>
            </a:r>
            <a:r>
              <a:rPr b="1" lang="ru-RU" sz="18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деятельность</a:t>
            </a:r>
            <a:endParaRPr b="0" lang="ru-RU" sz="18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556"/>
              </a:spcBef>
              <a:buNone/>
              <a:tabLst>
                <a:tab algn="l" pos="411480"/>
              </a:tabLst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дошкольный</a:t>
            </a:r>
            <a:r>
              <a:rPr b="1" lang="ru-RU" sz="2400" spc="-5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возраст</a:t>
            </a:r>
            <a:r>
              <a:rPr b="1" lang="ru-RU" sz="2400" spc="-7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a6014b"/>
                </a:solidFill>
                <a:latin typeface="Times New Roman"/>
              </a:rPr>
              <a:t>:</a:t>
            </a:r>
            <a:endParaRPr b="0" lang="ru-RU" sz="2400" spc="-1" strike="noStrike">
              <a:latin typeface="Arial"/>
            </a:endParaRPr>
          </a:p>
          <a:p>
            <a:pPr marL="354960" indent="-342360">
              <a:lnSpc>
                <a:spcPct val="100000"/>
              </a:lnSpc>
              <a:spcBef>
                <a:spcPts val="456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  <a:tab algn="l" pos="2877840"/>
              </a:tabLst>
            </a:pP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игровая</a:t>
            </a:r>
            <a:r>
              <a:rPr b="1" lang="ru-RU" sz="18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деятельность;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двигательная</a:t>
            </a:r>
            <a:r>
              <a:rPr b="1" lang="ru-RU" sz="1800" spc="-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деятельность</a:t>
            </a:r>
            <a:endParaRPr b="0" lang="ru-RU" sz="1800" spc="-1" strike="noStrike">
              <a:latin typeface="Arial"/>
            </a:endParaRPr>
          </a:p>
          <a:p>
            <a:pPr marL="354960" indent="-343080">
              <a:lnSpc>
                <a:spcPct val="100000"/>
              </a:lnSpc>
              <a:spcBef>
                <a:spcPts val="434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1800" spc="-26" strike="noStrike">
                <a:solidFill>
                  <a:srgbClr val="0e3367"/>
                </a:solidFill>
                <a:latin typeface="Times New Roman"/>
              </a:rPr>
              <a:t>ситуативно-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деловое</a:t>
            </a:r>
            <a:r>
              <a:rPr b="1" lang="ru-RU" sz="18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общение</a:t>
            </a:r>
            <a:r>
              <a:rPr b="1" lang="ru-RU" sz="18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со</a:t>
            </a:r>
            <a:r>
              <a:rPr b="1" lang="ru-RU" sz="18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взрослыми</a:t>
            </a:r>
            <a:r>
              <a:rPr b="1" lang="ru-RU" sz="18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18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эмоционально-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практическое</a:t>
            </a:r>
            <a:r>
              <a:rPr b="1" lang="ru-RU" sz="18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со</a:t>
            </a:r>
            <a:r>
              <a:rPr b="1" lang="ru-RU" sz="18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сверстниками;</a:t>
            </a:r>
            <a:endParaRPr b="0" lang="ru-RU" sz="1800" spc="-1" strike="noStrike">
              <a:latin typeface="Arial"/>
            </a:endParaRPr>
          </a:p>
          <a:p>
            <a:pPr marL="354960" indent="-342360">
              <a:lnSpc>
                <a:spcPct val="100000"/>
              </a:lnSpc>
              <a:spcBef>
                <a:spcPts val="431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самообслуживание</a:t>
            </a:r>
            <a:r>
              <a:rPr b="1" lang="ru-RU" sz="18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18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элементарно-трудовые</a:t>
            </a:r>
            <a:r>
              <a:rPr b="1" lang="ru-RU" sz="18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действия</a:t>
            </a:r>
            <a:r>
              <a:rPr b="1" lang="ru-RU" sz="18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52" strike="noStrike">
                <a:solidFill>
                  <a:srgbClr val="0e3367"/>
                </a:solidFill>
                <a:latin typeface="Times New Roman"/>
              </a:rPr>
              <a:t>;</a:t>
            </a:r>
            <a:endParaRPr b="0" lang="ru-RU" sz="1800" spc="-1" strike="noStrike">
              <a:latin typeface="Arial"/>
            </a:endParaRPr>
          </a:p>
          <a:p>
            <a:pPr marL="354960">
              <a:lnSpc>
                <a:spcPct val="100000"/>
              </a:lnSpc>
              <a:buNone/>
              <a:tabLst>
                <a:tab algn="l" pos="354960"/>
              </a:tabLst>
            </a:pP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конструирование</a:t>
            </a:r>
            <a:r>
              <a:rPr b="1" lang="ru-RU" sz="18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из</a:t>
            </a:r>
            <a:r>
              <a:rPr b="1" lang="ru-RU" sz="18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мелкого</a:t>
            </a:r>
            <a:r>
              <a:rPr b="1" lang="ru-RU" sz="18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18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крупного</a:t>
            </a:r>
            <a:r>
              <a:rPr b="1" lang="ru-RU" sz="18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строительного</a:t>
            </a:r>
            <a:r>
              <a:rPr b="1" lang="ru-RU" sz="18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материала</a:t>
            </a:r>
            <a:endParaRPr b="0" lang="ru-RU" sz="1800" spc="-1" strike="noStrike">
              <a:latin typeface="Arial"/>
            </a:endParaRPr>
          </a:p>
          <a:p>
            <a:pPr marL="354960" indent="-342360">
              <a:lnSpc>
                <a:spcPct val="100000"/>
              </a:lnSpc>
              <a:spcBef>
                <a:spcPts val="434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двигательная</a:t>
            </a:r>
            <a:r>
              <a:rPr b="1" lang="ru-RU" sz="18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деятельность</a:t>
            </a:r>
            <a:r>
              <a:rPr b="1" lang="ru-RU" sz="18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;</a:t>
            </a:r>
            <a:r>
              <a:rPr b="1" lang="ru-RU" sz="18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общение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со</a:t>
            </a:r>
            <a:r>
              <a:rPr b="1" lang="ru-RU" sz="18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взрослым</a:t>
            </a:r>
            <a:r>
              <a:rPr b="1" lang="ru-RU" sz="18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18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сверстниками;</a:t>
            </a:r>
            <a:endParaRPr b="0" lang="ru-RU" sz="1800" spc="-1" strike="noStrike">
              <a:latin typeface="Arial"/>
            </a:endParaRPr>
          </a:p>
          <a:p>
            <a:pPr marL="354960" indent="-343080">
              <a:lnSpc>
                <a:spcPct val="100000"/>
              </a:lnSpc>
              <a:spcBef>
                <a:spcPts val="431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речевая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 деятельность;</a:t>
            </a:r>
            <a:r>
              <a:rPr b="1" lang="ru-RU" sz="1800" spc="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21" strike="noStrike">
                <a:solidFill>
                  <a:srgbClr val="0e3367"/>
                </a:solidFill>
                <a:latin typeface="Times New Roman"/>
              </a:rPr>
              <a:t>познавательно-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исследовательская деятельность</a:t>
            </a:r>
            <a:r>
              <a:rPr b="1" lang="ru-RU" sz="18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18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экспериментирование</a:t>
            </a:r>
            <a:r>
              <a:rPr b="1" lang="ru-RU" sz="18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52" strike="noStrike">
                <a:solidFill>
                  <a:srgbClr val="0e3367"/>
                </a:solidFill>
                <a:latin typeface="Times New Roman"/>
              </a:rPr>
              <a:t>;</a:t>
            </a:r>
            <a:endParaRPr b="0" lang="ru-RU" sz="1800" spc="-1" strike="noStrike">
              <a:latin typeface="Arial"/>
            </a:endParaRPr>
          </a:p>
          <a:p>
            <a:pPr marL="354960" indent="-342360">
              <a:lnSpc>
                <a:spcPct val="100000"/>
              </a:lnSpc>
              <a:spcBef>
                <a:spcPts val="434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элементарная</a:t>
            </a:r>
            <a:r>
              <a:rPr b="1" lang="ru-RU" sz="18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21" strike="noStrike">
                <a:solidFill>
                  <a:srgbClr val="0e3367"/>
                </a:solidFill>
                <a:latin typeface="Times New Roman"/>
              </a:rPr>
              <a:t>трудовая</a:t>
            </a:r>
            <a:r>
              <a:rPr b="1" lang="ru-RU" sz="18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деятельность;</a:t>
            </a:r>
            <a:r>
              <a:rPr b="1" lang="ru-RU" sz="18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изобразительная</a:t>
            </a:r>
            <a:endParaRPr b="0" lang="ru-RU" sz="1800" spc="-1" strike="noStrike">
              <a:latin typeface="Arial"/>
            </a:endParaRPr>
          </a:p>
          <a:p>
            <a:pPr marL="354960">
              <a:lnSpc>
                <a:spcPct val="100000"/>
              </a:lnSpc>
              <a:buNone/>
              <a:tabLst>
                <a:tab algn="l" pos="354960"/>
              </a:tabLst>
            </a:pP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деятельность;</a:t>
            </a:r>
            <a:endParaRPr b="0" lang="ru-RU" sz="1800" spc="-1" strike="noStrike">
              <a:latin typeface="Arial"/>
            </a:endParaRPr>
          </a:p>
          <a:p>
            <a:pPr marL="354960" indent="-343080">
              <a:lnSpc>
                <a:spcPct val="100000"/>
              </a:lnSpc>
              <a:spcBef>
                <a:spcPts val="434"/>
              </a:spcBef>
              <a:buClr>
                <a:srgbClr val="0e3367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конструирование</a:t>
            </a:r>
            <a:r>
              <a:rPr b="1" lang="ru-RU" sz="18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из</a:t>
            </a:r>
            <a:r>
              <a:rPr b="1" lang="ru-RU" sz="18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разных</a:t>
            </a:r>
            <a:r>
              <a:rPr b="1" lang="ru-RU" sz="18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материалов</a:t>
            </a:r>
            <a:r>
              <a:rPr b="1" lang="ru-RU" sz="18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по</a:t>
            </a:r>
            <a:r>
              <a:rPr b="1" lang="ru-RU" sz="18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26" strike="noStrike">
                <a:solidFill>
                  <a:srgbClr val="0e3367"/>
                </a:solidFill>
                <a:latin typeface="Times New Roman"/>
              </a:rPr>
              <a:t>образцу,</a:t>
            </a:r>
            <a:r>
              <a:rPr b="1" lang="ru-RU" sz="18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условию,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замыслу</a:t>
            </a:r>
            <a:r>
              <a:rPr b="1" lang="ru-RU" sz="18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ребенка;</a:t>
            </a:r>
            <a:r>
              <a:rPr b="1" lang="ru-RU" sz="1800" spc="32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" strike="noStrike">
                <a:solidFill>
                  <a:srgbClr val="0e3367"/>
                </a:solidFill>
                <a:latin typeface="Times New Roman"/>
              </a:rPr>
              <a:t>музыкальная</a:t>
            </a:r>
            <a:r>
              <a:rPr b="1" lang="ru-RU" sz="18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1800" spc="-12" strike="noStrike">
                <a:solidFill>
                  <a:srgbClr val="0e3367"/>
                </a:solidFill>
                <a:latin typeface="Times New Roman"/>
              </a:rPr>
              <a:t>деятельность.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805680" y="283320"/>
            <a:ext cx="7319880" cy="11577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algn="ctr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400" spc="-32" strike="noStrike">
                <a:solidFill>
                  <a:srgbClr val="a6014b"/>
                </a:solidFill>
                <a:latin typeface="Times New Roman"/>
              </a:rPr>
              <a:t>Коррекционно-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развивающая</a:t>
            </a:r>
            <a:r>
              <a:rPr b="1" lang="ru-RU" sz="24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работа.</a:t>
            </a:r>
            <a:endParaRPr b="0" lang="ru-RU" sz="2400" spc="-1" strike="noStrike">
              <a:latin typeface="Calibri"/>
            </a:endParaRPr>
          </a:p>
          <a:p>
            <a:pPr marL="12600" algn="ctr">
              <a:lnSpc>
                <a:spcPct val="100000"/>
              </a:lnSpc>
              <a:buNone/>
            </a:pP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Для</a:t>
            </a:r>
            <a:r>
              <a:rPr b="1" lang="ru-RU" sz="2400" spc="-5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каких</a:t>
            </a:r>
            <a:r>
              <a:rPr b="1" lang="ru-RU" sz="2400" spc="-3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детей</a:t>
            </a:r>
            <a:r>
              <a:rPr b="1" lang="ru-RU" sz="24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нужна</a:t>
            </a:r>
            <a:r>
              <a:rPr b="1" lang="ru-RU" sz="2400" spc="-4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26" strike="noStrike">
                <a:solidFill>
                  <a:srgbClr val="a6014b"/>
                </a:solidFill>
                <a:latin typeface="Times New Roman"/>
              </a:rPr>
              <a:t>коррекционно-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развивающая работа?</a:t>
            </a:r>
            <a:endParaRPr b="0" lang="ru-RU" sz="2400" spc="-1" strike="noStrike">
              <a:latin typeface="Calibri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 type="ftr" idx="31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257" name="object 3"/>
          <p:cNvSpPr/>
          <p:nvPr/>
        </p:nvSpPr>
        <p:spPr>
          <a:xfrm>
            <a:off x="906480" y="1377000"/>
            <a:ext cx="8058600" cy="519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73080" bIns="0" anchor="t">
            <a:spAutoFit/>
          </a:bodyPr>
          <a:p>
            <a:pPr marL="203760" indent="-193680">
              <a:lnSpc>
                <a:spcPct val="100000"/>
              </a:lnSpc>
              <a:spcBef>
                <a:spcPts val="575"/>
              </a:spcBef>
              <a:buClr>
                <a:srgbClr val="0e3367"/>
              </a:buClr>
              <a:buSzPct val="95000"/>
              <a:buFont typeface="StarSymbol"/>
              <a:buAutoNum type="arabicPeriod"/>
              <a:tabLst>
                <a:tab algn="l" pos="20376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Нормотипичные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дети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нормативным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кризисом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развития</a:t>
            </a:r>
            <a:r>
              <a:rPr b="0" lang="ru-RU" sz="2000" spc="-12" strike="noStrike">
                <a:latin typeface="Times New Roman"/>
              </a:rPr>
              <a:t>;</a:t>
            </a:r>
            <a:endParaRPr b="0" lang="ru-RU" sz="2000" spc="-1" strike="noStrike">
              <a:latin typeface="Arial"/>
            </a:endParaRPr>
          </a:p>
          <a:p>
            <a:pPr marL="203760" indent="-193680">
              <a:lnSpc>
                <a:spcPct val="100000"/>
              </a:lnSpc>
              <a:spcBef>
                <a:spcPts val="479"/>
              </a:spcBef>
              <a:buClr>
                <a:srgbClr val="0e3367"/>
              </a:buClr>
              <a:buSzPct val="95000"/>
              <a:buFont typeface="StarSymbol"/>
              <a:buAutoNum type="arabicPeriod"/>
              <a:tabLst>
                <a:tab algn="l" pos="20376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Обучающиеся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 особыми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образовательными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потребностями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(ООП):</a:t>
            </a:r>
            <a:endParaRPr b="0" lang="ru-RU" sz="20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485"/>
              </a:spcBef>
              <a:buNone/>
              <a:tabLst>
                <a:tab algn="l" pos="203760"/>
              </a:tabLst>
            </a:pPr>
            <a:r>
              <a:rPr b="0" lang="ru-RU" sz="2000" spc="-1" strike="noStrike">
                <a:latin typeface="Times New Roman"/>
              </a:rPr>
              <a:t>-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с</a:t>
            </a:r>
            <a:r>
              <a:rPr b="0" lang="ru-RU" sz="20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ОВЗ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0" lang="ru-RU" sz="20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(или)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 инвалидностью;</a:t>
            </a:r>
            <a:endParaRPr b="0" lang="ru-RU" sz="2000" spc="-1" strike="noStrike">
              <a:latin typeface="Arial"/>
            </a:endParaRPr>
          </a:p>
          <a:p>
            <a:pPr marL="355680" indent="-34308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-обучающиеся</a:t>
            </a:r>
            <a:r>
              <a:rPr b="0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по</a:t>
            </a:r>
            <a:r>
              <a:rPr b="0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индивидуальному</a:t>
            </a:r>
            <a:r>
              <a:rPr b="0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учебному</a:t>
            </a:r>
            <a:r>
              <a:rPr b="0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плану</a:t>
            </a:r>
            <a:r>
              <a:rPr b="0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на</a:t>
            </a:r>
            <a:r>
              <a:rPr b="0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основании </a:t>
            </a:r>
            <a:r>
              <a:rPr b="0" lang="ru-RU" sz="2000" spc="-21" strike="noStrike">
                <a:solidFill>
                  <a:srgbClr val="0e3367"/>
                </a:solidFill>
                <a:latin typeface="Times New Roman"/>
              </a:rPr>
              <a:t>медицинского</a:t>
            </a:r>
            <a:r>
              <a:rPr b="0" lang="ru-RU" sz="20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заключения;</a:t>
            </a:r>
            <a:endParaRPr b="0" lang="ru-RU" sz="2000" spc="-1" strike="noStrike">
              <a:latin typeface="Arial"/>
            </a:endParaRPr>
          </a:p>
          <a:p>
            <a:pPr marL="12600" indent="-34308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-</a:t>
            </a:r>
            <a:r>
              <a:rPr b="0" lang="ru-RU" sz="20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часто</a:t>
            </a:r>
            <a:r>
              <a:rPr b="0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болеющие</a:t>
            </a:r>
            <a:r>
              <a:rPr b="0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дети;</a:t>
            </a:r>
            <a:endParaRPr b="0" lang="ru-RU" sz="2000" spc="-1" strike="noStrike">
              <a:latin typeface="Arial"/>
            </a:endParaRPr>
          </a:p>
          <a:p>
            <a:pPr marL="355680" indent="-34308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-обучающиеся,</a:t>
            </a:r>
            <a:r>
              <a:rPr b="0" lang="ru-RU" sz="20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испытывающие</a:t>
            </a:r>
            <a:r>
              <a:rPr b="0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трудности</a:t>
            </a:r>
            <a:r>
              <a:rPr b="0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0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освоении</a:t>
            </a:r>
            <a:r>
              <a:rPr b="0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образовательных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программ,</a:t>
            </a:r>
            <a:r>
              <a:rPr b="0" lang="ru-RU" sz="20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развитии,</a:t>
            </a:r>
            <a:r>
              <a:rPr b="0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социальной</a:t>
            </a:r>
            <a:r>
              <a:rPr b="0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адаптации;</a:t>
            </a:r>
            <a:endParaRPr b="0" lang="ru-RU" sz="2000" spc="-1" strike="noStrike">
              <a:latin typeface="Arial"/>
            </a:endParaRPr>
          </a:p>
          <a:p>
            <a:pPr marL="12600" indent="-34308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-одаренные</a:t>
            </a:r>
            <a:r>
              <a:rPr b="0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обучающиеся;</a:t>
            </a:r>
            <a:endParaRPr b="0" lang="ru-RU" sz="2000" spc="-1" strike="noStrike">
              <a:latin typeface="Arial"/>
            </a:endParaRPr>
          </a:p>
          <a:p>
            <a:pPr marL="266040" indent="-253440">
              <a:lnSpc>
                <a:spcPct val="100000"/>
              </a:lnSpc>
              <a:spcBef>
                <a:spcPts val="479"/>
              </a:spcBef>
              <a:buClr>
                <a:srgbClr val="0e3367"/>
              </a:buClr>
              <a:buFont typeface="StarSymbol"/>
              <a:buAutoNum type="arabicPeriod" startAt="3"/>
              <a:tabLst>
                <a:tab algn="l" pos="26604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Дети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семьи,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находящиеся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трудной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жизненной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ситуации;</a:t>
            </a:r>
            <a:endParaRPr b="0" lang="ru-RU" sz="2000" spc="-1" strike="noStrike">
              <a:latin typeface="Arial"/>
            </a:endParaRPr>
          </a:p>
          <a:p>
            <a:pPr marL="266040" indent="-253440">
              <a:lnSpc>
                <a:spcPct val="100000"/>
              </a:lnSpc>
              <a:spcBef>
                <a:spcPts val="479"/>
              </a:spcBef>
              <a:buClr>
                <a:srgbClr val="0e3367"/>
              </a:buClr>
              <a:buFont typeface="StarSymbol"/>
              <a:buAutoNum type="arabicPeriod" startAt="3"/>
              <a:tabLst>
                <a:tab algn="l" pos="26604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Дети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семьи,</a:t>
            </a:r>
            <a:r>
              <a:rPr b="1" lang="ru-RU" sz="20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находящиеся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социально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опасном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положении;</a:t>
            </a:r>
            <a:endParaRPr b="0" lang="ru-RU" sz="2000" spc="-1" strike="noStrike">
              <a:latin typeface="Arial"/>
            </a:endParaRPr>
          </a:p>
          <a:p>
            <a:pPr marL="203760" indent="-203040">
              <a:lnSpc>
                <a:spcPct val="100000"/>
              </a:lnSpc>
              <a:spcBef>
                <a:spcPts val="479"/>
              </a:spcBef>
              <a:buClr>
                <a:srgbClr val="0e3367"/>
              </a:buClr>
              <a:buFont typeface="StarSymbol"/>
              <a:buAutoNum type="arabicPeriod" startAt="3"/>
              <a:tabLst>
                <a:tab algn="l" pos="35568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Обучающиеся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«группы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риска»: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проявляющие</a:t>
            </a:r>
            <a:r>
              <a:rPr b="0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21" strike="noStrike">
                <a:solidFill>
                  <a:srgbClr val="0e3367"/>
                </a:solidFill>
                <a:latin typeface="Times New Roman"/>
              </a:rPr>
              <a:t>комплекс</a:t>
            </a:r>
            <a:r>
              <a:rPr b="0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выраженных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факторов</a:t>
            </a:r>
            <a:r>
              <a:rPr b="0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риска</a:t>
            </a:r>
            <a:r>
              <a:rPr b="0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негативных</a:t>
            </a:r>
            <a:r>
              <a:rPr b="0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проявлений</a:t>
            </a:r>
            <a:r>
              <a:rPr b="0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(импульсивность,</a:t>
            </a:r>
            <a:endParaRPr b="0" lang="ru-RU" sz="2000" spc="-1" strike="noStrike">
              <a:latin typeface="Arial"/>
            </a:endParaRPr>
          </a:p>
          <a:p>
            <a:pPr marL="355680">
              <a:lnSpc>
                <a:spcPct val="100000"/>
              </a:lnSpc>
              <a:buNone/>
              <a:tabLst>
                <a:tab algn="l" pos="355680"/>
              </a:tabLst>
            </a:pP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агрессивность,</a:t>
            </a:r>
            <a:r>
              <a:rPr b="0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неустойчивая</a:t>
            </a:r>
            <a:r>
              <a:rPr b="0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или</a:t>
            </a:r>
            <a:r>
              <a:rPr b="0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крайне</a:t>
            </a:r>
            <a:r>
              <a:rPr b="0" lang="ru-RU" sz="20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низкая</a:t>
            </a:r>
            <a:r>
              <a:rPr b="0" lang="ru-RU" sz="20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(завышенная)</a:t>
            </a:r>
            <a:endParaRPr b="0" lang="ru-RU" sz="2000" spc="-1" strike="noStrike">
              <a:latin typeface="Arial"/>
            </a:endParaRPr>
          </a:p>
          <a:p>
            <a:pPr marL="355680">
              <a:lnSpc>
                <a:spcPct val="100000"/>
              </a:lnSpc>
              <a:buNone/>
              <a:tabLst>
                <a:tab algn="l" pos="355680"/>
              </a:tabLst>
            </a:pP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самооценка,</a:t>
            </a:r>
            <a:r>
              <a:rPr b="0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завышенный</a:t>
            </a:r>
            <a:r>
              <a:rPr b="0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e3367"/>
                </a:solidFill>
                <a:latin typeface="Times New Roman"/>
              </a:rPr>
              <a:t>уровень</a:t>
            </a:r>
            <a:r>
              <a:rPr b="0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0" lang="ru-RU" sz="2000" spc="-12" strike="noStrike">
                <a:solidFill>
                  <a:srgbClr val="0e3367"/>
                </a:solidFill>
                <a:latin typeface="Times New Roman"/>
              </a:rPr>
              <a:t>притязаний).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1095480" y="295920"/>
            <a:ext cx="7382160" cy="1157400"/>
          </a:xfrm>
          <a:prstGeom prst="rect">
            <a:avLst/>
          </a:prstGeom>
          <a:noFill/>
          <a:ln w="0">
            <a:noFill/>
          </a:ln>
        </p:spPr>
        <p:txBody>
          <a:bodyPr lIns="0" rIns="0" tIns="12240" bIns="0" anchor="t">
            <a:noAutofit/>
          </a:bodyPr>
          <a:p>
            <a:pPr marL="12600">
              <a:lnSpc>
                <a:spcPct val="100000"/>
              </a:lnSpc>
              <a:spcBef>
                <a:spcPts val="96"/>
              </a:spcBef>
              <a:buNone/>
            </a:pP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Федеральная</a:t>
            </a:r>
            <a:r>
              <a:rPr b="1" lang="ru-RU" sz="2800" spc="-16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рабочая</a:t>
            </a:r>
            <a:r>
              <a:rPr b="1" lang="ru-RU" sz="2800" spc="-16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программа</a:t>
            </a:r>
            <a:r>
              <a:rPr b="1" lang="ru-RU" sz="2800" spc="-151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a6014b"/>
                </a:solidFill>
                <a:latin typeface="Times New Roman"/>
              </a:rPr>
              <a:t>воспитания</a:t>
            </a:r>
            <a:endParaRPr b="0" lang="ru-RU" sz="2800" spc="-1" strike="noStrike">
              <a:latin typeface="Calibri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ftr" idx="32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260" name="object 3"/>
          <p:cNvSpPr/>
          <p:nvPr/>
        </p:nvSpPr>
        <p:spPr>
          <a:xfrm>
            <a:off x="1050480" y="931320"/>
            <a:ext cx="7414560" cy="491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240840" indent="-231840">
              <a:lnSpc>
                <a:spcPct val="100000"/>
              </a:lnSpc>
              <a:spcBef>
                <a:spcPts val="99"/>
              </a:spcBef>
              <a:buClr>
                <a:srgbClr val="0e3367"/>
              </a:buClr>
              <a:buSzPct val="96000"/>
              <a:buFont typeface="StarSymbol"/>
              <a:buAutoNum type="arabicPeriod"/>
              <a:tabLst>
                <a:tab algn="l" pos="35496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Федеральная</a:t>
            </a:r>
            <a:r>
              <a:rPr b="1" lang="ru-RU" sz="2400" spc="-13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рабочая</a:t>
            </a:r>
            <a:r>
              <a:rPr b="1" lang="ru-RU" sz="2400" spc="-1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программа</a:t>
            </a:r>
            <a:r>
              <a:rPr b="1" lang="ru-RU" sz="2400" spc="-11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воспитания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является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структурным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элементом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федеральной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образовательной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программы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дошкольного</a:t>
            </a:r>
            <a:endParaRPr b="0" lang="ru-RU" sz="2400" spc="-1" strike="noStrike">
              <a:latin typeface="Arial"/>
            </a:endParaRPr>
          </a:p>
          <a:p>
            <a:pPr marL="354960">
              <a:lnSpc>
                <a:spcPct val="100000"/>
              </a:lnSpc>
              <a:buNone/>
              <a:tabLst>
                <a:tab algn="l" pos="35496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образования.</a:t>
            </a:r>
            <a:endParaRPr b="0" lang="ru-RU" sz="2400" spc="-1" strike="noStrike">
              <a:latin typeface="Arial"/>
            </a:endParaRPr>
          </a:p>
          <a:p>
            <a:pPr marL="239400" indent="-231840">
              <a:lnSpc>
                <a:spcPct val="100000"/>
              </a:lnSpc>
              <a:spcBef>
                <a:spcPts val="575"/>
              </a:spcBef>
              <a:buClr>
                <a:srgbClr val="0e3367"/>
              </a:buClr>
              <a:buSzPct val="96000"/>
              <a:buFont typeface="StarSymbol"/>
              <a:buAutoNum type="arabicPeriod" startAt="2"/>
              <a:tabLst>
                <a:tab algn="l" pos="35496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Программа</a:t>
            </a:r>
            <a:r>
              <a:rPr b="1" lang="ru-RU" sz="24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воспитания</a:t>
            </a:r>
            <a:r>
              <a:rPr b="1" lang="ru-RU" sz="24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основана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на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воплощении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национального</a:t>
            </a:r>
            <a:r>
              <a:rPr b="1" lang="ru-RU" sz="24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воспитательного</a:t>
            </a:r>
            <a:r>
              <a:rPr b="1" lang="ru-RU" sz="24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идеала,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который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понимается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как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высшая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цель</a:t>
            </a:r>
            <a:r>
              <a:rPr b="1" lang="ru-RU" sz="24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образования,</a:t>
            </a:r>
            <a:endParaRPr b="0" lang="ru-RU" sz="2400" spc="-1" strike="noStrike">
              <a:latin typeface="Arial"/>
            </a:endParaRPr>
          </a:p>
          <a:p>
            <a:pPr marL="354960">
              <a:lnSpc>
                <a:spcPct val="100000"/>
              </a:lnSpc>
              <a:spcBef>
                <a:spcPts val="6"/>
              </a:spcBef>
              <a:buNone/>
              <a:tabLst>
                <a:tab algn="l" pos="354960"/>
              </a:tabLst>
            </a:pP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нравственное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(идеальное)</a:t>
            </a:r>
            <a:r>
              <a:rPr b="1" lang="ru-RU" sz="2400" spc="-11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представление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52" strike="noStrike">
                <a:solidFill>
                  <a:srgbClr val="0e3367"/>
                </a:solidFill>
                <a:latin typeface="Times New Roman"/>
              </a:rPr>
              <a:t>о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человеке.</a:t>
            </a:r>
            <a:endParaRPr b="0" lang="ru-RU" sz="2400" spc="-1" strike="noStrike">
              <a:latin typeface="Arial"/>
            </a:endParaRPr>
          </a:p>
          <a:p>
            <a:pPr marL="316800" indent="-304920">
              <a:lnSpc>
                <a:spcPct val="100000"/>
              </a:lnSpc>
              <a:spcBef>
                <a:spcPts val="575"/>
              </a:spcBef>
              <a:buClr>
                <a:srgbClr val="0e3367"/>
              </a:buClr>
              <a:buSzPct val="96000"/>
              <a:buFont typeface="StarSymbol"/>
              <a:buAutoNum type="arabicPeriod" startAt="3"/>
              <a:tabLst>
                <a:tab algn="l" pos="354960"/>
              </a:tabLst>
            </a:pP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Основу</a:t>
            </a:r>
            <a:r>
              <a:rPr b="1" lang="ru-RU" sz="24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воспитания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на</a:t>
            </a:r>
            <a:r>
              <a:rPr b="1" lang="ru-RU" sz="2400" spc="-9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всех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уровнях,</a:t>
            </a:r>
            <a:r>
              <a:rPr b="1" lang="ru-RU" sz="24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начиная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с </a:t>
            </a:r>
            <a:r>
              <a:rPr b="1" lang="ru-RU" sz="2400" spc="-60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21" strike="noStrike">
                <a:solidFill>
                  <a:srgbClr val="0e3367"/>
                </a:solidFill>
                <a:latin typeface="Times New Roman"/>
              </a:rPr>
              <a:t>дошкольного,</a:t>
            </a:r>
            <a:r>
              <a:rPr b="1" lang="ru-RU" sz="24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e3367"/>
                </a:solidFill>
                <a:latin typeface="Times New Roman"/>
              </a:rPr>
              <a:t>составляют</a:t>
            </a:r>
            <a:r>
              <a:rPr b="1" lang="ru-RU" sz="24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традиционные</a:t>
            </a:r>
            <a:r>
              <a:rPr b="1" lang="ru-RU" sz="24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ценности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российского</a:t>
            </a:r>
            <a:r>
              <a:rPr b="1" lang="ru-RU" sz="2400" spc="-1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0e3367"/>
                </a:solidFill>
                <a:latin typeface="Times New Roman"/>
              </a:rPr>
              <a:t>общества.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object 2"/>
          <p:cNvGrpSpPr/>
          <p:nvPr/>
        </p:nvGrpSpPr>
        <p:grpSpPr>
          <a:xfrm>
            <a:off x="0" y="0"/>
            <a:ext cx="9143640" cy="6857640"/>
            <a:chOff x="0" y="0"/>
            <a:chExt cx="9143640" cy="6857640"/>
          </a:xfrm>
        </p:grpSpPr>
        <p:pic>
          <p:nvPicPr>
            <p:cNvPr id="262" name="object 3" descr=""/>
            <p:cNvPicPr/>
            <p:nvPr/>
          </p:nvPicPr>
          <p:blipFill>
            <a:blip r:embed="rId1"/>
            <a:stretch/>
          </p:blipFill>
          <p:spPr>
            <a:xfrm>
              <a:off x="0" y="0"/>
              <a:ext cx="9143640" cy="6857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63" name="object 4"/>
            <p:cNvSpPr/>
            <p:nvPr/>
          </p:nvSpPr>
          <p:spPr>
            <a:xfrm>
              <a:off x="654480" y="262800"/>
              <a:ext cx="8238600" cy="6333840"/>
            </a:xfrm>
            <a:custGeom>
              <a:avLst/>
              <a:gdLst/>
              <a:ahLst/>
              <a:rect l="l" t="t" r="r" b="b"/>
              <a:pathLst>
                <a:path w="8239125" h="6334125">
                  <a:moveTo>
                    <a:pt x="8238744" y="0"/>
                  </a:moveTo>
                  <a:lnTo>
                    <a:pt x="0" y="0"/>
                  </a:lnTo>
                  <a:lnTo>
                    <a:pt x="0" y="6333744"/>
                  </a:lnTo>
                  <a:lnTo>
                    <a:pt x="8238744" y="6333744"/>
                  </a:lnTo>
                  <a:lnTo>
                    <a:pt x="8238744" y="0"/>
                  </a:ln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4" name="object 5"/>
            <p:cNvSpPr/>
            <p:nvPr/>
          </p:nvSpPr>
          <p:spPr>
            <a:xfrm>
              <a:off x="654480" y="262800"/>
              <a:ext cx="8238600" cy="6333840"/>
            </a:xfrm>
            <a:custGeom>
              <a:avLst/>
              <a:gdLst/>
              <a:ahLst/>
              <a:rect l="l" t="t" r="r" b="b"/>
              <a:pathLst>
                <a:path w="8239125" h="6334125">
                  <a:moveTo>
                    <a:pt x="0" y="6333744"/>
                  </a:moveTo>
                  <a:lnTo>
                    <a:pt x="8238744" y="6333744"/>
                  </a:lnTo>
                  <a:lnTo>
                    <a:pt x="8238744" y="0"/>
                  </a:lnTo>
                  <a:lnTo>
                    <a:pt x="0" y="0"/>
                  </a:lnTo>
                  <a:lnTo>
                    <a:pt x="0" y="6333744"/>
                  </a:lnTo>
                  <a:close/>
                </a:path>
              </a:pathLst>
            </a:custGeom>
            <a:noFill/>
            <a:ln w="25908">
              <a:solidFill>
                <a:srgbClr val="85d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65" name="object 6"/>
          <p:cNvSpPr/>
          <p:nvPr/>
        </p:nvSpPr>
        <p:spPr>
          <a:xfrm>
            <a:off x="100080" y="6652080"/>
            <a:ext cx="909000" cy="10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Arial"/>
            </a:endParaRPr>
          </a:p>
        </p:txBody>
      </p:sp>
      <p:pic>
        <p:nvPicPr>
          <p:cNvPr id="266" name="object 7" descr=""/>
          <p:cNvPicPr/>
          <p:nvPr/>
        </p:nvPicPr>
        <p:blipFill>
          <a:blip r:embed="rId2"/>
          <a:stretch/>
        </p:blipFill>
        <p:spPr>
          <a:xfrm>
            <a:off x="7307640" y="213480"/>
            <a:ext cx="1656360" cy="1578600"/>
          </a:xfrm>
          <a:prstGeom prst="rect">
            <a:avLst/>
          </a:prstGeom>
          <a:ln w="0">
            <a:noFill/>
          </a:ln>
        </p:spPr>
      </p:pic>
      <p:pic>
        <p:nvPicPr>
          <p:cNvPr id="267" name="object 8" descr=""/>
          <p:cNvPicPr/>
          <p:nvPr/>
        </p:nvPicPr>
        <p:blipFill>
          <a:blip r:embed="rId3"/>
          <a:stretch/>
        </p:blipFill>
        <p:spPr>
          <a:xfrm>
            <a:off x="97560" y="1048680"/>
            <a:ext cx="848520" cy="4762080"/>
          </a:xfrm>
          <a:prstGeom prst="rect">
            <a:avLst/>
          </a:prstGeom>
          <a:ln w="0">
            <a:noFill/>
          </a:ln>
        </p:spPr>
      </p:pic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2565360" y="287640"/>
            <a:ext cx="4018680" cy="1157400"/>
          </a:xfrm>
          <a:prstGeom prst="rect">
            <a:avLst/>
          </a:prstGeom>
          <a:noFill/>
          <a:ln w="0">
            <a:noFill/>
          </a:ln>
        </p:spPr>
        <p:txBody>
          <a:bodyPr lIns="0" rIns="0" tIns="12240" bIns="0" anchor="t">
            <a:noAutofit/>
          </a:bodyPr>
          <a:p>
            <a:pPr marL="12600">
              <a:lnSpc>
                <a:spcPct val="100000"/>
              </a:lnSpc>
              <a:spcBef>
                <a:spcPts val="96"/>
              </a:spcBef>
              <a:buNone/>
            </a:pP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Традиционные</a:t>
            </a:r>
            <a:r>
              <a:rPr b="1" lang="ru-RU" sz="2800" spc="-12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a6014b"/>
                </a:solidFill>
                <a:latin typeface="Times New Roman"/>
              </a:rPr>
              <a:t>ценности</a:t>
            </a:r>
            <a:endParaRPr b="0" lang="ru-RU" sz="2800" spc="-1" strike="noStrike">
              <a:latin typeface="Calibri"/>
            </a:endParaRPr>
          </a:p>
        </p:txBody>
      </p:sp>
      <p:sp>
        <p:nvSpPr>
          <p:cNvPr id="269" name="object 10"/>
          <p:cNvSpPr/>
          <p:nvPr/>
        </p:nvSpPr>
        <p:spPr>
          <a:xfrm>
            <a:off x="1295640" y="932760"/>
            <a:ext cx="7297560" cy="592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38160" indent="-25920">
              <a:lnSpc>
                <a:spcPct val="100000"/>
              </a:lnSpc>
              <a:spcBef>
                <a:spcPts val="105"/>
              </a:spcBef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-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это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нравственные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ориентиры,</a:t>
            </a:r>
            <a:r>
              <a:rPr b="1" lang="ru-RU" sz="2000" spc="-6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формирующие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мировоззрение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граждан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России,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передаваемые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от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поколения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к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поколению,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лежащие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основе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общероссийской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гражданской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идентичности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единого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культурного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пространства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страны.</a:t>
            </a:r>
            <a:endParaRPr b="0" lang="ru-RU" sz="2000" spc="-1" strike="noStrike">
              <a:latin typeface="Arial"/>
            </a:endParaRPr>
          </a:p>
          <a:p>
            <a:pPr marL="38160" indent="-2592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Ценности</a:t>
            </a:r>
            <a:r>
              <a:rPr b="1" lang="ru-RU" sz="20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a6014b"/>
                </a:solidFill>
                <a:latin typeface="Times New Roman"/>
              </a:rPr>
              <a:t>Родина</a:t>
            </a:r>
            <a:r>
              <a:rPr b="1" lang="ru-RU" sz="2000" spc="-5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и</a:t>
            </a:r>
            <a:r>
              <a:rPr b="1" lang="ru-RU" sz="20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природа</a:t>
            </a:r>
            <a:r>
              <a:rPr b="1" lang="ru-RU" sz="2000" spc="-5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лежат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основе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патриотического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направления</a:t>
            </a:r>
            <a:r>
              <a:rPr b="1" lang="ru-RU" sz="2000" spc="-11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воспитания.</a:t>
            </a:r>
            <a:endParaRPr b="0" lang="ru-RU" sz="2000" spc="-1" strike="noStrike">
              <a:latin typeface="Arial"/>
            </a:endParaRPr>
          </a:p>
          <a:p>
            <a:pPr marL="76320" indent="-2592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Ценности</a:t>
            </a:r>
            <a:r>
              <a:rPr b="1" lang="ru-RU" sz="2000" spc="-5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милосердие,</a:t>
            </a:r>
            <a:r>
              <a:rPr b="1" lang="ru-RU" sz="2000" spc="-7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жизнь,</a:t>
            </a:r>
            <a:r>
              <a:rPr b="1" lang="ru-RU" sz="20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добро</a:t>
            </a:r>
            <a:r>
              <a:rPr b="1" lang="ru-RU" sz="2000" spc="-3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лежат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основе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духовно-</a:t>
            </a:r>
            <a:endParaRPr b="0" lang="ru-RU" sz="2000" spc="-1" strike="noStrike">
              <a:latin typeface="Arial"/>
            </a:endParaRPr>
          </a:p>
          <a:p>
            <a:pPr marL="38160" indent="-25920">
              <a:lnSpc>
                <a:spcPct val="100000"/>
              </a:lnSpc>
              <a:spcBef>
                <a:spcPts val="6"/>
              </a:spcBef>
              <a:buNone/>
              <a:tabLst>
                <a:tab algn="l" pos="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нравственного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направления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воспитания.</a:t>
            </a:r>
            <a:endParaRPr b="0" lang="ru-RU" sz="2000" spc="-1" strike="noStrike">
              <a:latin typeface="Arial"/>
            </a:endParaRPr>
          </a:p>
          <a:p>
            <a:pPr marL="38160" indent="3816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Ценности</a:t>
            </a:r>
            <a:r>
              <a:rPr b="1" lang="ru-RU" sz="20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человек,</a:t>
            </a:r>
            <a:r>
              <a:rPr b="1" lang="ru-RU" sz="2000" spc="-7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семья,</a:t>
            </a:r>
            <a:r>
              <a:rPr b="1" lang="ru-RU" sz="2000" spc="-6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дружба,</a:t>
            </a:r>
            <a:r>
              <a:rPr b="1" lang="ru-RU" sz="2000" spc="-8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a6014b"/>
                </a:solidFill>
                <a:latin typeface="Times New Roman"/>
              </a:rPr>
              <a:t>сотрудничество</a:t>
            </a:r>
            <a:r>
              <a:rPr b="1" lang="ru-RU" sz="2000" spc="-6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лежат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в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основе</a:t>
            </a:r>
            <a:r>
              <a:rPr b="1" lang="ru-RU" sz="20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социального</a:t>
            </a:r>
            <a:r>
              <a:rPr b="1" lang="ru-RU" sz="20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направления</a:t>
            </a:r>
            <a:r>
              <a:rPr b="1" lang="ru-RU" sz="2000" spc="-10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воспитания.</a:t>
            </a:r>
            <a:endParaRPr b="0" lang="ru-RU" sz="2000" spc="-1" strike="noStrike">
              <a:latin typeface="Arial"/>
            </a:endParaRPr>
          </a:p>
          <a:p>
            <a:pPr marL="76320" indent="3816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Ценность</a:t>
            </a:r>
            <a:r>
              <a:rPr b="1" lang="ru-RU" sz="2000" spc="-3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познание</a:t>
            </a:r>
            <a:r>
              <a:rPr b="1" lang="ru-RU" sz="20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лежит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основе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познавательного</a:t>
            </a:r>
            <a:endParaRPr b="0" lang="ru-RU" sz="2000" spc="-1" strike="noStrike">
              <a:latin typeface="Arial"/>
            </a:endParaRPr>
          </a:p>
          <a:p>
            <a:pPr marL="38160" indent="3816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направления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воспитания.</a:t>
            </a:r>
            <a:endParaRPr b="0" lang="ru-RU" sz="2000" spc="-1" strike="noStrike">
              <a:latin typeface="Arial"/>
            </a:endParaRPr>
          </a:p>
          <a:p>
            <a:pPr marL="38160" indent="3816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Ценности</a:t>
            </a:r>
            <a:r>
              <a:rPr b="1" lang="ru-RU" sz="20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жизнь</a:t>
            </a:r>
            <a:r>
              <a:rPr b="1" lang="ru-RU" sz="20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и</a:t>
            </a:r>
            <a:r>
              <a:rPr b="1" lang="ru-RU" sz="2000" spc="-41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здоровье</a:t>
            </a:r>
            <a:r>
              <a:rPr b="1" lang="ru-RU" sz="2000" spc="-5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лежат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основе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физического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и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оздоровительного</a:t>
            </a:r>
            <a:r>
              <a:rPr b="1" lang="ru-RU" sz="20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направления</a:t>
            </a:r>
            <a:r>
              <a:rPr b="1" lang="ru-RU" sz="20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воспитания.</a:t>
            </a:r>
            <a:endParaRPr b="0" lang="ru-RU" sz="2000" spc="-1" strike="noStrike">
              <a:latin typeface="Arial"/>
            </a:endParaRPr>
          </a:p>
          <a:p>
            <a:pPr marL="76320" indent="3816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Ценность</a:t>
            </a:r>
            <a:r>
              <a:rPr b="1" lang="ru-RU" sz="2000" spc="-4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a6014b"/>
                </a:solidFill>
                <a:latin typeface="Times New Roman"/>
              </a:rPr>
              <a:t>труд</a:t>
            </a:r>
            <a:r>
              <a:rPr b="1" lang="ru-RU" sz="2000" spc="-6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лежит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основе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32" strike="noStrike">
                <a:solidFill>
                  <a:srgbClr val="0e3367"/>
                </a:solidFill>
                <a:latin typeface="Times New Roman"/>
              </a:rPr>
              <a:t>трудового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направления</a:t>
            </a:r>
            <a:endParaRPr b="0" lang="ru-RU" sz="2000" spc="-1" strike="noStrike">
              <a:latin typeface="Arial"/>
            </a:endParaRPr>
          </a:p>
          <a:p>
            <a:pPr marL="38160" indent="3816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воспитания.</a:t>
            </a:r>
            <a:endParaRPr b="0" lang="ru-RU" sz="2000" spc="-1" strike="noStrike">
              <a:latin typeface="Arial"/>
            </a:endParaRPr>
          </a:p>
          <a:p>
            <a:pPr marL="38160" indent="3816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Ценности</a:t>
            </a:r>
            <a:r>
              <a:rPr b="1" lang="ru-RU" sz="2000" spc="-4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21" strike="noStrike">
                <a:solidFill>
                  <a:srgbClr val="a6014b"/>
                </a:solidFill>
                <a:latin typeface="Times New Roman"/>
              </a:rPr>
              <a:t>культура</a:t>
            </a:r>
            <a:r>
              <a:rPr b="1" lang="ru-RU" sz="2000" spc="-7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и</a:t>
            </a:r>
            <a:r>
              <a:rPr b="1" lang="ru-RU" sz="2000" spc="-4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a6014b"/>
                </a:solidFill>
                <a:latin typeface="Times New Roman"/>
              </a:rPr>
              <a:t>красота</a:t>
            </a:r>
            <a:r>
              <a:rPr b="1" lang="ru-RU" sz="2000" spc="-3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лежат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основе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эстетического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направления</a:t>
            </a:r>
            <a:r>
              <a:rPr b="1" lang="ru-RU" sz="2000" spc="-11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воспитания.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title"/>
          </p:nvPr>
        </p:nvSpPr>
        <p:spPr>
          <a:xfrm>
            <a:off x="1496880" y="387000"/>
            <a:ext cx="6148440" cy="1157400"/>
          </a:xfrm>
          <a:prstGeom prst="rect">
            <a:avLst/>
          </a:prstGeom>
          <a:noFill/>
          <a:ln w="0">
            <a:noFill/>
          </a:ln>
        </p:spPr>
        <p:txBody>
          <a:bodyPr lIns="0" rIns="0" tIns="12240" bIns="0" anchor="t">
            <a:noAutofit/>
          </a:bodyPr>
          <a:p>
            <a:pPr marL="12600">
              <a:lnSpc>
                <a:spcPct val="100000"/>
              </a:lnSpc>
              <a:spcBef>
                <a:spcPts val="96"/>
              </a:spcBef>
              <a:buNone/>
            </a:pP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Формы</a:t>
            </a:r>
            <a:r>
              <a:rPr b="1" lang="ru-RU" sz="2800" spc="-92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a6014b"/>
                </a:solidFill>
                <a:latin typeface="Times New Roman"/>
              </a:rPr>
              <a:t>взаимодействия</a:t>
            </a:r>
            <a:r>
              <a:rPr b="1" lang="ru-RU" sz="2800" spc="-8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a6014b"/>
                </a:solidFill>
                <a:latin typeface="Times New Roman"/>
              </a:rPr>
              <a:t>с</a:t>
            </a:r>
            <a:r>
              <a:rPr b="1" lang="ru-RU" sz="2800" spc="-97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800" spc="-12" strike="noStrike">
                <a:solidFill>
                  <a:srgbClr val="a6014b"/>
                </a:solidFill>
                <a:latin typeface="Times New Roman"/>
              </a:rPr>
              <a:t>родителями</a:t>
            </a:r>
            <a:endParaRPr b="0" lang="ru-RU" sz="2800" spc="-1" strike="noStrike">
              <a:latin typeface="Calibri"/>
            </a:endParaRPr>
          </a:p>
        </p:txBody>
      </p:sp>
      <p:sp>
        <p:nvSpPr>
          <p:cNvPr id="271" name="PlaceHolder 2"/>
          <p:cNvSpPr>
            <a:spLocks noGrp="1"/>
          </p:cNvSpPr>
          <p:nvPr>
            <p:ph type="ftr" idx="33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272" name="object 3"/>
          <p:cNvSpPr/>
          <p:nvPr/>
        </p:nvSpPr>
        <p:spPr>
          <a:xfrm>
            <a:off x="1050480" y="859320"/>
            <a:ext cx="7527600" cy="264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354960" indent="-343080">
              <a:lnSpc>
                <a:spcPct val="100000"/>
              </a:lnSpc>
              <a:spcBef>
                <a:spcPts val="96"/>
              </a:spcBef>
              <a:buClr>
                <a:srgbClr val="a6014b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Информационно-</a:t>
            </a:r>
            <a:r>
              <a:rPr b="1" lang="ru-RU" sz="2400" spc="-8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a6014b"/>
                </a:solidFill>
                <a:latin typeface="Times New Roman"/>
              </a:rPr>
              <a:t>аналитические:</a:t>
            </a:r>
            <a:r>
              <a:rPr b="1" lang="ru-RU" sz="2400" spc="-10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анкетирование,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опросы,</a:t>
            </a:r>
            <a:r>
              <a:rPr b="1" lang="ru-RU" sz="2000" spc="9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интервьюирование;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непосредственный</a:t>
            </a:r>
            <a:r>
              <a:rPr b="1" lang="ru-RU" sz="2000" spc="18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контакт 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сотрудников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ДОО</a:t>
            </a:r>
            <a:r>
              <a:rPr b="1" lang="ru-RU" sz="2000" spc="-4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родителем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или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использование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дополнительных</a:t>
            </a:r>
            <a:r>
              <a:rPr b="1" lang="ru-RU" sz="2000" spc="-7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средств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коммуникации</a:t>
            </a:r>
            <a:r>
              <a:rPr b="1" lang="ru-RU" sz="20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(телефон,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Интернет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др.),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работа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родительских</a:t>
            </a:r>
            <a:r>
              <a:rPr b="1" lang="ru-RU" sz="20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комитетов</a:t>
            </a:r>
            <a:endParaRPr b="0" lang="ru-RU" sz="2000" spc="-1" strike="noStrike">
              <a:latin typeface="Arial"/>
            </a:endParaRPr>
          </a:p>
          <a:p>
            <a:pPr marL="354960" indent="-343080">
              <a:lnSpc>
                <a:spcPct val="100000"/>
              </a:lnSpc>
              <a:spcBef>
                <a:spcPts val="550"/>
              </a:spcBef>
              <a:buClr>
                <a:srgbClr val="a6014b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Наглядно-</a:t>
            </a:r>
            <a:r>
              <a:rPr b="1" lang="ru-RU" sz="2400" spc="-12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информационные:</a:t>
            </a:r>
            <a:r>
              <a:rPr b="1" lang="ru-RU" sz="2400" spc="-75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информационные</a:t>
            </a:r>
            <a:r>
              <a:rPr b="1" lang="ru-RU" sz="2000" spc="-114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стенды,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газеты,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журналы,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книги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</a:t>
            </a:r>
            <a:r>
              <a:rPr b="1" lang="ru-RU" sz="20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пр.;</a:t>
            </a:r>
            <a:r>
              <a:rPr b="1" lang="ru-RU" sz="20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выставки</a:t>
            </a:r>
            <a:r>
              <a:rPr b="1" lang="ru-RU" sz="2000" spc="-1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детских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 работ,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буклеты,</a:t>
            </a:r>
            <a:r>
              <a:rPr b="1" lang="ru-RU" sz="2000" spc="-8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фото-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репортажи;</a:t>
            </a:r>
            <a:r>
              <a:rPr b="1" lang="ru-RU" sz="20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сайт</a:t>
            </a:r>
            <a:r>
              <a:rPr b="1" lang="ru-RU" sz="2000" spc="-7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Детского</a:t>
            </a:r>
            <a:r>
              <a:rPr b="1" lang="ru-RU" sz="2000" spc="-5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сада.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73" name="object 4"/>
          <p:cNvSpPr/>
          <p:nvPr/>
        </p:nvSpPr>
        <p:spPr>
          <a:xfrm>
            <a:off x="1050480" y="3566520"/>
            <a:ext cx="2786760" cy="37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354960" indent="-342360">
              <a:lnSpc>
                <a:spcPct val="100000"/>
              </a:lnSpc>
              <a:spcBef>
                <a:spcPts val="99"/>
              </a:spcBef>
              <a:buClr>
                <a:srgbClr val="a6014b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Познавательные: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74" name="object 5"/>
          <p:cNvSpPr/>
          <p:nvPr/>
        </p:nvSpPr>
        <p:spPr>
          <a:xfrm>
            <a:off x="4003200" y="3616920"/>
            <a:ext cx="4607280" cy="31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  <a:tabLst>
                <a:tab algn="l" pos="1746720"/>
                <a:tab algn="l" pos="3042360"/>
                <a:tab algn="l" pos="444744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родительские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собрания,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групповые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52" strike="noStrike">
                <a:solidFill>
                  <a:srgbClr val="0e3367"/>
                </a:solidFill>
                <a:latin typeface="Times New Roman"/>
              </a:rPr>
              <a:t>и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75" name="object 6"/>
          <p:cNvSpPr/>
          <p:nvPr/>
        </p:nvSpPr>
        <p:spPr>
          <a:xfrm>
            <a:off x="1050480" y="3933720"/>
            <a:ext cx="7559280" cy="166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35496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индивидуальные</a:t>
            </a:r>
            <a:r>
              <a:rPr b="1" lang="ru-RU" sz="2000" spc="16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консультации,</a:t>
            </a:r>
            <a:r>
              <a:rPr b="1" lang="ru-RU" sz="2000" spc="18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практикумы</a:t>
            </a:r>
            <a:r>
              <a:rPr b="1" lang="ru-RU" sz="2000" spc="157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мастер-классы,</a:t>
            </a:r>
            <a:endParaRPr b="0" lang="ru-RU" sz="2000" spc="-1" strike="noStrike">
              <a:latin typeface="Arial"/>
            </a:endParaRPr>
          </a:p>
          <a:p>
            <a:pPr marL="354960">
              <a:lnSpc>
                <a:spcPts val="2350"/>
              </a:lnSpc>
              <a:spcBef>
                <a:spcPts val="119"/>
              </a:spcBef>
              <a:buNone/>
              <a:tabLst>
                <a:tab algn="l" pos="1771560"/>
                <a:tab algn="l" pos="2981880"/>
                <a:tab algn="l" pos="4446360"/>
                <a:tab algn="l" pos="6372720"/>
              </a:tabLst>
            </a:pP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«круглые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столы»,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тренинги,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конференции,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	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открытые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мероприятия,</a:t>
            </a:r>
            <a:r>
              <a:rPr b="1" lang="ru-RU" sz="2000" spc="-21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проекты,</a:t>
            </a:r>
            <a:r>
              <a:rPr b="1" lang="ru-RU" sz="2000" spc="-3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клубы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по</a:t>
            </a:r>
            <a:r>
              <a:rPr b="1" lang="ru-RU" sz="2000" spc="-2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интересам.</a:t>
            </a:r>
            <a:endParaRPr b="0" lang="ru-RU" sz="2000" spc="-1" strike="noStrike">
              <a:latin typeface="Arial"/>
            </a:endParaRPr>
          </a:p>
          <a:p>
            <a:pPr marL="354960" indent="-343080">
              <a:lnSpc>
                <a:spcPct val="100000"/>
              </a:lnSpc>
              <a:spcBef>
                <a:spcPts val="530"/>
              </a:spcBef>
              <a:buClr>
                <a:srgbClr val="a6014b"/>
              </a:buClr>
              <a:buFont typeface="Arial MT"/>
              <a:buChar char="•"/>
              <a:tabLst>
                <a:tab algn="l" pos="354960"/>
              </a:tabLst>
            </a:pPr>
            <a:r>
              <a:rPr b="1" lang="ru-RU" sz="2400" spc="-12" strike="noStrike">
                <a:solidFill>
                  <a:srgbClr val="a6014b"/>
                </a:solidFill>
                <a:latin typeface="Times New Roman"/>
              </a:rPr>
              <a:t>Досуговые:</a:t>
            </a:r>
            <a:r>
              <a:rPr b="1" lang="ru-RU" sz="2400" spc="-106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праздники,</a:t>
            </a:r>
            <a:r>
              <a:rPr b="1" lang="ru-RU" sz="2000" spc="-10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совместные</a:t>
            </a:r>
            <a:r>
              <a:rPr b="1" lang="ru-RU" sz="2000" spc="-8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проекты,</a:t>
            </a:r>
            <a:r>
              <a:rPr b="1" lang="ru-RU" sz="2000" spc="-92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досуги,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акции,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участие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родителей</a:t>
            </a:r>
            <a:r>
              <a:rPr b="1" lang="ru-RU" sz="2000" spc="-35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в</a:t>
            </a:r>
            <a:r>
              <a:rPr b="1" lang="ru-RU" sz="2000" spc="-46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e3367"/>
                </a:solidFill>
                <a:latin typeface="Times New Roman"/>
              </a:rPr>
              <a:t>конкурсах,</a:t>
            </a:r>
            <a:r>
              <a:rPr b="1" lang="ru-RU" sz="2000" spc="-60" strike="noStrike">
                <a:solidFill>
                  <a:srgbClr val="0e3367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e3367"/>
                </a:solidFill>
                <a:latin typeface="Times New Roman"/>
              </a:rPr>
              <a:t>выставках.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1315440" y="273960"/>
            <a:ext cx="7345440" cy="11577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3600" spc="-26" strike="noStrike">
                <a:solidFill>
                  <a:srgbClr val="a6014b"/>
                </a:solidFill>
                <a:latin typeface="Times New Roman"/>
              </a:rPr>
              <a:t>Обзовательная</a:t>
            </a:r>
            <a:r>
              <a:rPr b="1" lang="ru-RU" sz="3600" spc="-114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3600" spc="-1" strike="noStrike">
                <a:solidFill>
                  <a:srgbClr val="a6014b"/>
                </a:solidFill>
                <a:latin typeface="Times New Roman"/>
              </a:rPr>
              <a:t>программа</a:t>
            </a:r>
            <a:r>
              <a:rPr b="1" lang="ru-RU" sz="3600" spc="-10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1" lang="ru-RU" sz="3600" spc="-100" strike="noStrike">
                <a:solidFill>
                  <a:srgbClr val="a6014b"/>
                </a:solidFill>
                <a:latin typeface="Times New Roman"/>
              </a:rPr>
              <a:t>Ч</a:t>
            </a:r>
            <a:r>
              <a:rPr b="1" lang="ru-RU" sz="3600" spc="-12" strike="noStrike">
                <a:solidFill>
                  <a:srgbClr val="a6014b"/>
                </a:solidFill>
                <a:latin typeface="Times New Roman"/>
              </a:rPr>
              <a:t>ДОУ</a:t>
            </a:r>
            <a:endParaRPr b="0" lang="ru-RU" sz="3600" spc="-1" strike="noStrike">
              <a:latin typeface="Calibri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 type="ftr" idx="34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  <p:sp>
        <p:nvSpPr>
          <p:cNvPr id="278" name="object 3"/>
          <p:cNvSpPr/>
          <p:nvPr/>
        </p:nvSpPr>
        <p:spPr>
          <a:xfrm>
            <a:off x="970200" y="1066680"/>
            <a:ext cx="7924320" cy="293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12600" algn="ctr">
              <a:lnSpc>
                <a:spcPct val="100000"/>
              </a:lnSpc>
              <a:spcBef>
                <a:spcPts val="105"/>
              </a:spcBef>
              <a:buNone/>
              <a:tabLst>
                <a:tab algn="l" pos="2778840"/>
                <a:tab algn="l" pos="4366800"/>
                <a:tab algn="l" pos="5028480"/>
              </a:tabLst>
            </a:pPr>
            <a:r>
              <a:rPr b="1" lang="ru-RU" sz="3200" spc="-1" strike="noStrike">
                <a:solidFill>
                  <a:srgbClr val="001f5f"/>
                </a:solidFill>
                <a:latin typeface="Times New Roman"/>
              </a:rPr>
              <a:t>будет разрабатываться с </a:t>
            </a:r>
            <a:r>
              <a:rPr b="1" lang="ru-RU" sz="3200" spc="-12" strike="noStrike">
                <a:solidFill>
                  <a:srgbClr val="001f5f"/>
                </a:solidFill>
                <a:latin typeface="Times New Roman"/>
              </a:rPr>
              <a:t>учетом Федеральной </a:t>
            </a:r>
            <a:r>
              <a:rPr b="1" lang="ru-RU" sz="3200" spc="-21" strike="noStrike">
                <a:solidFill>
                  <a:srgbClr val="001f5f"/>
                </a:solidFill>
                <a:latin typeface="Times New Roman"/>
              </a:rPr>
              <a:t>образовательной </a:t>
            </a:r>
            <a:r>
              <a:rPr b="1" lang="ru-RU" sz="3200" spc="-1" strike="noStrike">
                <a:solidFill>
                  <a:srgbClr val="001f5f"/>
                </a:solidFill>
                <a:latin typeface="Times New Roman"/>
              </a:rPr>
              <a:t>Программы дошкольного </a:t>
            </a:r>
            <a:r>
              <a:rPr b="1" lang="ru-RU" sz="3200" spc="-12" strike="noStrike">
                <a:solidFill>
                  <a:srgbClr val="001f5f"/>
                </a:solidFill>
                <a:latin typeface="Times New Roman"/>
              </a:rPr>
              <a:t>образования, </a:t>
            </a:r>
            <a:r>
              <a:rPr b="1" lang="ru-RU" sz="3200" spc="-21" strike="noStrike">
                <a:solidFill>
                  <a:srgbClr val="001f5f"/>
                </a:solidFill>
                <a:latin typeface="Times New Roman"/>
              </a:rPr>
              <a:t>ФГОС </a:t>
            </a:r>
            <a:r>
              <a:rPr b="1" lang="ru-RU" sz="3200" spc="-26" strike="noStrike">
                <a:solidFill>
                  <a:srgbClr val="001f5f"/>
                </a:solidFill>
                <a:latin typeface="Times New Roman"/>
              </a:rPr>
              <a:t>ДО, </a:t>
            </a:r>
            <a:r>
              <a:rPr b="1" lang="ru-RU" sz="3200" spc="-12" strike="noStrike">
                <a:solidFill>
                  <a:srgbClr val="001f5f"/>
                </a:solidFill>
                <a:latin typeface="Times New Roman"/>
              </a:rPr>
              <a:t>особенностей </a:t>
            </a:r>
            <a:r>
              <a:rPr b="1" lang="ru-RU" sz="3200" spc="-1" strike="noStrike">
                <a:solidFill>
                  <a:srgbClr val="001f5f"/>
                </a:solidFill>
                <a:latin typeface="Times New Roman"/>
              </a:rPr>
              <a:t>образовательного</a:t>
            </a:r>
            <a:r>
              <a:rPr b="1" lang="ru-RU" sz="3200" spc="259" strike="noStrike">
                <a:solidFill>
                  <a:srgbClr val="001f5f"/>
                </a:solidFill>
                <a:latin typeface="Times New Roman"/>
              </a:rPr>
              <a:t> </a:t>
            </a:r>
            <a:r>
              <a:rPr b="1" lang="ru-RU" sz="3200" spc="-1" strike="noStrike">
                <a:solidFill>
                  <a:srgbClr val="001f5f"/>
                </a:solidFill>
                <a:latin typeface="Times New Roman"/>
              </a:rPr>
              <a:t>учреждения,</a:t>
            </a:r>
            <a:r>
              <a:rPr b="1" lang="ru-RU" sz="3200" spc="259" strike="noStrike">
                <a:solidFill>
                  <a:srgbClr val="001f5f"/>
                </a:solidFill>
                <a:latin typeface="Times New Roman"/>
              </a:rPr>
              <a:t> </a:t>
            </a:r>
            <a:r>
              <a:rPr b="1" lang="ru-RU" sz="3200" spc="-12" strike="noStrike">
                <a:solidFill>
                  <a:srgbClr val="001f5f"/>
                </a:solidFill>
                <a:latin typeface="Times New Roman"/>
              </a:rPr>
              <a:t>региона, </a:t>
            </a:r>
            <a:r>
              <a:rPr b="1" lang="ru-RU" sz="3200" spc="-1" strike="noStrike">
                <a:solidFill>
                  <a:srgbClr val="001f5f"/>
                </a:solidFill>
                <a:latin typeface="Times New Roman"/>
              </a:rPr>
              <a:t>образовательных</a:t>
            </a:r>
            <a:r>
              <a:rPr b="1" lang="ru-RU" sz="3200" spc="664" strike="noStrike">
                <a:solidFill>
                  <a:srgbClr val="001f5f"/>
                </a:solidFill>
                <a:latin typeface="Times New Roman"/>
              </a:rPr>
              <a:t>    </a:t>
            </a:r>
            <a:r>
              <a:rPr b="1" lang="ru-RU" sz="3200" spc="-1" strike="noStrike">
                <a:solidFill>
                  <a:srgbClr val="001f5f"/>
                </a:solidFill>
                <a:latin typeface="Times New Roman"/>
              </a:rPr>
              <a:t>потребностей </a:t>
            </a:r>
            <a:r>
              <a:rPr b="1" lang="ru-RU" sz="3200" spc="-52" strike="noStrike">
                <a:solidFill>
                  <a:srgbClr val="001f5f"/>
                </a:solidFill>
                <a:latin typeface="Times New Roman"/>
              </a:rPr>
              <a:t>и </a:t>
            </a:r>
            <a:r>
              <a:rPr b="1" lang="ru-RU" sz="3200" spc="-1" strike="noStrike">
                <a:solidFill>
                  <a:srgbClr val="001f5f"/>
                </a:solidFill>
                <a:latin typeface="Times New Roman"/>
              </a:rPr>
              <a:t>запросов</a:t>
            </a:r>
            <a:r>
              <a:rPr b="1" lang="ru-RU" sz="3200" spc="-165" strike="noStrike">
                <a:solidFill>
                  <a:srgbClr val="001f5f"/>
                </a:solidFill>
                <a:latin typeface="Times New Roman"/>
              </a:rPr>
              <a:t> </a:t>
            </a:r>
            <a:r>
              <a:rPr b="1" lang="ru-RU" sz="3200" spc="-12" strike="noStrike">
                <a:solidFill>
                  <a:srgbClr val="001f5f"/>
                </a:solidFill>
                <a:latin typeface="Times New Roman"/>
              </a:rPr>
              <a:t>воспитанников.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2406600" y="2598120"/>
            <a:ext cx="4673880" cy="165888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 indent="23040">
              <a:lnSpc>
                <a:spcPct val="100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0" lang="ru-RU" sz="5400" spc="-1" strike="noStrike">
                <a:solidFill>
                  <a:srgbClr val="a6014b"/>
                </a:solidFill>
                <a:latin typeface="Times New Roman"/>
              </a:rPr>
              <a:t>СПАСИБО</a:t>
            </a:r>
            <a:r>
              <a:rPr b="0" lang="ru-RU" sz="5400" spc="-330" strike="noStrike">
                <a:solidFill>
                  <a:srgbClr val="a6014b"/>
                </a:solidFill>
                <a:latin typeface="Times New Roman"/>
              </a:rPr>
              <a:t> </a:t>
            </a:r>
            <a:r>
              <a:rPr b="0" lang="ru-RU" sz="5400" spc="-26" strike="noStrike">
                <a:solidFill>
                  <a:srgbClr val="a6014b"/>
                </a:solidFill>
                <a:latin typeface="Times New Roman"/>
              </a:rPr>
              <a:t>ЗА </a:t>
            </a:r>
            <a:r>
              <a:rPr b="0" lang="ru-RU" sz="5400" spc="-12" strike="noStrike">
                <a:solidFill>
                  <a:srgbClr val="a6014b"/>
                </a:solidFill>
                <a:latin typeface="Times New Roman"/>
              </a:rPr>
              <a:t>ВНИМАНИЕ!!!</a:t>
            </a:r>
            <a:endParaRPr b="0" lang="ru-RU" sz="5400" spc="-1" strike="noStrike">
              <a:latin typeface="Calibri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 type="ftr" idx="35"/>
          </p:nvPr>
        </p:nvSpPr>
        <p:spPr>
          <a:xfrm>
            <a:off x="100080" y="6660360"/>
            <a:ext cx="909000" cy="3981960"/>
          </a:xfrm>
          <a:prstGeom prst="rect">
            <a:avLst/>
          </a:prstGeom>
          <a:noFill/>
          <a:ln w="0">
            <a:noFill/>
          </a:ln>
        </p:spPr>
        <p:txBody>
          <a:bodyPr lIns="0" rIns="0" tIns="4320" bIns="0" anchor="t">
            <a:noAutofit/>
          </a:bodyPr>
          <a:lstStyle>
            <a:lvl1pPr marL="12600">
              <a:lnSpc>
                <a:spcPct val="100000"/>
              </a:lnSpc>
              <a:spcBef>
                <a:spcPts val="34"/>
              </a:spcBef>
              <a:buNone/>
              <a:defRPr b="0" lang="ru-RU" sz="600" spc="-1" strike="noStrike">
                <a:solidFill>
                  <a:srgbClr val="006fc0"/>
                </a:solidFill>
                <a:latin typeface="Times New Roman"/>
              </a:defRPr>
            </a:lvl1pPr>
          </a:lstStyle>
          <a:p>
            <a:pPr marL="12600">
              <a:lnSpc>
                <a:spcPct val="100000"/>
              </a:lnSpc>
              <a:spcBef>
                <a:spcPts val="34"/>
              </a:spcBef>
              <a:buNone/>
            </a:pP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©</a:t>
            </a:r>
            <a:r>
              <a:rPr b="0" lang="ru-RU" sz="600" spc="-26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Фокина</a:t>
            </a:r>
            <a:r>
              <a:rPr b="0" lang="ru-RU" sz="600" spc="-32" strike="noStrike">
                <a:solidFill>
                  <a:srgbClr val="006fc0"/>
                </a:solidFill>
                <a:latin typeface="Times New Roman"/>
              </a:rPr>
              <a:t> </a:t>
            </a:r>
            <a:r>
              <a:rPr b="0" lang="ru-RU" sz="600" spc="-1" strike="noStrike">
                <a:solidFill>
                  <a:srgbClr val="006fc0"/>
                </a:solidFill>
                <a:latin typeface="Times New Roman"/>
              </a:rPr>
              <a:t>Лидия</a:t>
            </a:r>
            <a:r>
              <a:rPr b="0" lang="ru-RU" sz="600" spc="-12" strike="noStrike">
                <a:solidFill>
                  <a:srgbClr val="006fc0"/>
                </a:solidFill>
                <a:latin typeface="Times New Roman"/>
              </a:rPr>
              <a:t> Петровна</a:t>
            </a:r>
            <a:endParaRPr b="0" lang="ru-RU" sz="6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Application>LibreOffice/7.3.6.2$Linux_X86_64 LibreOffice_project/30$Build-2</Application>
  <AppVersion>15.0000</AppVersion>
  <Words>1706</Words>
  <Paragraphs>236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2023-11-23T08:10:12Z</dcterms:created>
  <dc:creator>Шаблон Фокиной Л. П.</dc:creator>
  <dc:description/>
  <dc:language>ru-RU</dc:language>
  <cp:lastModifiedBy>DNS</cp:lastModifiedBy>
  <dcterms:modified xsi:type="dcterms:W3CDTF">2023-11-29T08:05:14Z</dcterms:modified>
  <cp:revision>3</cp:revision>
  <dc:subject/>
  <dc:title>Шаблон презентации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2023-10-06T00:00:00Z</vt:filetime>
  </property>
  <property fmtid="{D5CDD505-2E9C-101B-9397-08002B2CF9AE}" pid="3" name="LastSaved">
    <vt:filetime>2023-11-23T00:00:00Z</vt:filetime>
  </property>
  <property fmtid="{D5CDD505-2E9C-101B-9397-08002B2CF9AE}" pid="4" name="PresentationFormat">
    <vt:lpwstr>Экран (4:3)</vt:lpwstr>
  </property>
  <property fmtid="{D5CDD505-2E9C-101B-9397-08002B2CF9AE}" pid="5" name="Slides">
    <vt:i4>28</vt:i4>
  </property>
</Properties>
</file>